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8" r:id="rId2"/>
    <p:sldId id="371" r:id="rId3"/>
    <p:sldId id="402" r:id="rId4"/>
    <p:sldId id="403" r:id="rId5"/>
    <p:sldId id="404" r:id="rId6"/>
    <p:sldId id="395" r:id="rId7"/>
    <p:sldId id="405" r:id="rId8"/>
    <p:sldId id="385" r:id="rId9"/>
    <p:sldId id="378" r:id="rId10"/>
    <p:sldId id="262" r:id="rId11"/>
    <p:sldId id="398" r:id="rId12"/>
    <p:sldId id="399" r:id="rId13"/>
    <p:sldId id="400" r:id="rId14"/>
    <p:sldId id="401" r:id="rId15"/>
    <p:sldId id="397" r:id="rId16"/>
    <p:sldId id="394" r:id="rId17"/>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EF562C"/>
    <a:srgbClr val="CF5D39"/>
    <a:srgbClr val="6565FF"/>
    <a:srgbClr val="385FA5"/>
    <a:srgbClr val="006136"/>
    <a:srgbClr val="000000"/>
    <a:srgbClr val="FFC000"/>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Μεσαίο στυλ 4 - Έμφαση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94620" autoAdjust="0"/>
  </p:normalViewPr>
  <p:slideViewPr>
    <p:cSldViewPr snapToGrid="0">
      <p:cViewPr varScale="1">
        <p:scale>
          <a:sx n="77" d="100"/>
          <a:sy n="77" d="100"/>
        </p:scale>
        <p:origin x="43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2E1566-A238-4419-8231-2E427BD3E73C}" type="datetimeFigureOut">
              <a:rPr lang="el-GR" smtClean="0"/>
              <a:t>20/10/2022</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4C2307-F2C7-4BCC-9419-42DCADB4AF2B}" type="slidenum">
              <a:rPr lang="el-GR" smtClean="0"/>
              <a:t>‹#›</a:t>
            </a:fld>
            <a:endParaRPr lang="el-GR"/>
          </a:p>
        </p:txBody>
      </p:sp>
    </p:spTree>
    <p:extLst>
      <p:ext uri="{BB962C8B-B14F-4D97-AF65-F5344CB8AC3E}">
        <p14:creationId xmlns:p14="http://schemas.microsoft.com/office/powerpoint/2010/main" val="1468257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CE4C2307-F2C7-4BCC-9419-42DCADB4AF2B}" type="slidenum">
              <a:rPr lang="el-GR" smtClean="0"/>
              <a:t>2</a:t>
            </a:fld>
            <a:endParaRPr lang="el-GR"/>
          </a:p>
        </p:txBody>
      </p:sp>
    </p:spTree>
    <p:extLst>
      <p:ext uri="{BB962C8B-B14F-4D97-AF65-F5344CB8AC3E}">
        <p14:creationId xmlns:p14="http://schemas.microsoft.com/office/powerpoint/2010/main" val="17139004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CE4C2307-F2C7-4BCC-9419-42DCADB4AF2B}" type="slidenum">
              <a:rPr lang="el-GR" smtClean="0"/>
              <a:t>3</a:t>
            </a:fld>
            <a:endParaRPr lang="el-GR"/>
          </a:p>
        </p:txBody>
      </p:sp>
    </p:spTree>
    <p:extLst>
      <p:ext uri="{BB962C8B-B14F-4D97-AF65-F5344CB8AC3E}">
        <p14:creationId xmlns:p14="http://schemas.microsoft.com/office/powerpoint/2010/main" val="15830272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CE4C2307-F2C7-4BCC-9419-42DCADB4AF2B}" type="slidenum">
              <a:rPr lang="el-GR" smtClean="0"/>
              <a:t>4</a:t>
            </a:fld>
            <a:endParaRPr lang="el-GR"/>
          </a:p>
        </p:txBody>
      </p:sp>
    </p:spTree>
    <p:extLst>
      <p:ext uri="{BB962C8B-B14F-4D97-AF65-F5344CB8AC3E}">
        <p14:creationId xmlns:p14="http://schemas.microsoft.com/office/powerpoint/2010/main" val="41914302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CE4C2307-F2C7-4BCC-9419-42DCADB4AF2B}" type="slidenum">
              <a:rPr lang="el-GR" smtClean="0"/>
              <a:t>5</a:t>
            </a:fld>
            <a:endParaRPr lang="el-GR"/>
          </a:p>
        </p:txBody>
      </p:sp>
    </p:spTree>
    <p:extLst>
      <p:ext uri="{BB962C8B-B14F-4D97-AF65-F5344CB8AC3E}">
        <p14:creationId xmlns:p14="http://schemas.microsoft.com/office/powerpoint/2010/main" val="32673548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CE4C2307-F2C7-4BCC-9419-42DCADB4AF2B}" type="slidenum">
              <a:rPr lang="el-GR" smtClean="0"/>
              <a:t>7</a:t>
            </a:fld>
            <a:endParaRPr lang="el-GR"/>
          </a:p>
        </p:txBody>
      </p:sp>
    </p:spTree>
    <p:extLst>
      <p:ext uri="{BB962C8B-B14F-4D97-AF65-F5344CB8AC3E}">
        <p14:creationId xmlns:p14="http://schemas.microsoft.com/office/powerpoint/2010/main" val="8387798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1330027-9222-424E-BC22-C3C683B2EB6D}"/>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CB53A7CE-EDDB-4C2B-A4FC-68CE38DC8E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2ED0E94A-C4BA-4F9A-80CC-CAD37AC39228}"/>
              </a:ext>
            </a:extLst>
          </p:cNvPr>
          <p:cNvSpPr>
            <a:spLocks noGrp="1"/>
          </p:cNvSpPr>
          <p:nvPr>
            <p:ph type="dt" sz="half" idx="10"/>
          </p:nvPr>
        </p:nvSpPr>
        <p:spPr/>
        <p:txBody>
          <a:bodyPr/>
          <a:lstStyle/>
          <a:p>
            <a:fld id="{69D51271-BA19-4A9E-A7F1-2124FC72B34C}" type="datetimeFigureOut">
              <a:rPr lang="el-GR" smtClean="0"/>
              <a:t>20/10/2022</a:t>
            </a:fld>
            <a:endParaRPr lang="el-GR"/>
          </a:p>
        </p:txBody>
      </p:sp>
      <p:sp>
        <p:nvSpPr>
          <p:cNvPr id="5" name="Θέση υποσέλιδου 4">
            <a:extLst>
              <a:ext uri="{FF2B5EF4-FFF2-40B4-BE49-F238E27FC236}">
                <a16:creationId xmlns:a16="http://schemas.microsoft.com/office/drawing/2014/main" id="{F274A2AC-5ADD-4FE6-93EB-BC3789993FFB}"/>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9D729CBF-10EE-489C-A33E-E4B858B4DCD8}"/>
              </a:ext>
            </a:extLst>
          </p:cNvPr>
          <p:cNvSpPr>
            <a:spLocks noGrp="1"/>
          </p:cNvSpPr>
          <p:nvPr>
            <p:ph type="sldNum" sz="quarter" idx="12"/>
          </p:nvPr>
        </p:nvSpPr>
        <p:spPr/>
        <p:txBody>
          <a:bodyPr/>
          <a:lstStyle/>
          <a:p>
            <a:fld id="{A398949B-11BC-4DD6-91DE-1CDDEDFABDC8}" type="slidenum">
              <a:rPr lang="el-GR" smtClean="0"/>
              <a:t>‹#›</a:t>
            </a:fld>
            <a:endParaRPr lang="el-GR"/>
          </a:p>
        </p:txBody>
      </p:sp>
    </p:spTree>
    <p:extLst>
      <p:ext uri="{BB962C8B-B14F-4D97-AF65-F5344CB8AC3E}">
        <p14:creationId xmlns:p14="http://schemas.microsoft.com/office/powerpoint/2010/main" val="37849672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2466611-EBC9-49F1-B2AF-08C7EA2E372A}"/>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56417AF0-98A3-4A3F-BD53-26ED368778F3}"/>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0289C271-29DE-4BE9-894C-A7A0AEA65E3C}"/>
              </a:ext>
            </a:extLst>
          </p:cNvPr>
          <p:cNvSpPr>
            <a:spLocks noGrp="1"/>
          </p:cNvSpPr>
          <p:nvPr>
            <p:ph type="dt" sz="half" idx="10"/>
          </p:nvPr>
        </p:nvSpPr>
        <p:spPr/>
        <p:txBody>
          <a:bodyPr/>
          <a:lstStyle/>
          <a:p>
            <a:fld id="{69D51271-BA19-4A9E-A7F1-2124FC72B34C}" type="datetimeFigureOut">
              <a:rPr lang="el-GR" smtClean="0"/>
              <a:t>20/10/2022</a:t>
            </a:fld>
            <a:endParaRPr lang="el-GR"/>
          </a:p>
        </p:txBody>
      </p:sp>
      <p:sp>
        <p:nvSpPr>
          <p:cNvPr id="5" name="Θέση υποσέλιδου 4">
            <a:extLst>
              <a:ext uri="{FF2B5EF4-FFF2-40B4-BE49-F238E27FC236}">
                <a16:creationId xmlns:a16="http://schemas.microsoft.com/office/drawing/2014/main" id="{A91DAE7A-28CB-4AC5-B777-3AAB6A399DB3}"/>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A238957D-CF51-4296-8D6C-FE8020DC2AE5}"/>
              </a:ext>
            </a:extLst>
          </p:cNvPr>
          <p:cNvSpPr>
            <a:spLocks noGrp="1"/>
          </p:cNvSpPr>
          <p:nvPr>
            <p:ph type="sldNum" sz="quarter" idx="12"/>
          </p:nvPr>
        </p:nvSpPr>
        <p:spPr/>
        <p:txBody>
          <a:bodyPr/>
          <a:lstStyle/>
          <a:p>
            <a:fld id="{A398949B-11BC-4DD6-91DE-1CDDEDFABDC8}" type="slidenum">
              <a:rPr lang="el-GR" smtClean="0"/>
              <a:t>‹#›</a:t>
            </a:fld>
            <a:endParaRPr lang="el-GR"/>
          </a:p>
        </p:txBody>
      </p:sp>
    </p:spTree>
    <p:extLst>
      <p:ext uri="{BB962C8B-B14F-4D97-AF65-F5344CB8AC3E}">
        <p14:creationId xmlns:p14="http://schemas.microsoft.com/office/powerpoint/2010/main" val="36044773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2ABC6D42-7169-4D5E-9C50-6E756F2D4F8A}"/>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FBD4F4F2-96CD-4F50-A14E-F8CB2DAE6405}"/>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8755545C-CB42-4F11-A8A2-90B59A692732}"/>
              </a:ext>
            </a:extLst>
          </p:cNvPr>
          <p:cNvSpPr>
            <a:spLocks noGrp="1"/>
          </p:cNvSpPr>
          <p:nvPr>
            <p:ph type="dt" sz="half" idx="10"/>
          </p:nvPr>
        </p:nvSpPr>
        <p:spPr/>
        <p:txBody>
          <a:bodyPr/>
          <a:lstStyle/>
          <a:p>
            <a:fld id="{69D51271-BA19-4A9E-A7F1-2124FC72B34C}" type="datetimeFigureOut">
              <a:rPr lang="el-GR" smtClean="0"/>
              <a:t>20/10/2022</a:t>
            </a:fld>
            <a:endParaRPr lang="el-GR"/>
          </a:p>
        </p:txBody>
      </p:sp>
      <p:sp>
        <p:nvSpPr>
          <p:cNvPr id="5" name="Θέση υποσέλιδου 4">
            <a:extLst>
              <a:ext uri="{FF2B5EF4-FFF2-40B4-BE49-F238E27FC236}">
                <a16:creationId xmlns:a16="http://schemas.microsoft.com/office/drawing/2014/main" id="{031E08F6-8AAA-48F9-A91C-E9B1AF782B4F}"/>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0DE99BE6-413E-4397-B680-3DD5D977DC16}"/>
              </a:ext>
            </a:extLst>
          </p:cNvPr>
          <p:cNvSpPr>
            <a:spLocks noGrp="1"/>
          </p:cNvSpPr>
          <p:nvPr>
            <p:ph type="sldNum" sz="quarter" idx="12"/>
          </p:nvPr>
        </p:nvSpPr>
        <p:spPr/>
        <p:txBody>
          <a:bodyPr/>
          <a:lstStyle/>
          <a:p>
            <a:fld id="{A398949B-11BC-4DD6-91DE-1CDDEDFABDC8}" type="slidenum">
              <a:rPr lang="el-GR" smtClean="0"/>
              <a:t>‹#›</a:t>
            </a:fld>
            <a:endParaRPr lang="el-GR"/>
          </a:p>
        </p:txBody>
      </p:sp>
    </p:spTree>
    <p:extLst>
      <p:ext uri="{BB962C8B-B14F-4D97-AF65-F5344CB8AC3E}">
        <p14:creationId xmlns:p14="http://schemas.microsoft.com/office/powerpoint/2010/main" val="23151208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AA3CCEA-264E-47B4-9F91-B1E0FFA754EE}"/>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A304A624-ADC3-446A-8E66-99EAFE04BF34}"/>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5B89F2E8-5075-40AF-836C-C01D54766D57}"/>
              </a:ext>
            </a:extLst>
          </p:cNvPr>
          <p:cNvSpPr>
            <a:spLocks noGrp="1"/>
          </p:cNvSpPr>
          <p:nvPr>
            <p:ph type="dt" sz="half" idx="10"/>
          </p:nvPr>
        </p:nvSpPr>
        <p:spPr/>
        <p:txBody>
          <a:bodyPr/>
          <a:lstStyle/>
          <a:p>
            <a:fld id="{69D51271-BA19-4A9E-A7F1-2124FC72B34C}" type="datetimeFigureOut">
              <a:rPr lang="el-GR" smtClean="0"/>
              <a:t>20/10/2022</a:t>
            </a:fld>
            <a:endParaRPr lang="el-GR"/>
          </a:p>
        </p:txBody>
      </p:sp>
      <p:sp>
        <p:nvSpPr>
          <p:cNvPr id="5" name="Θέση υποσέλιδου 4">
            <a:extLst>
              <a:ext uri="{FF2B5EF4-FFF2-40B4-BE49-F238E27FC236}">
                <a16:creationId xmlns:a16="http://schemas.microsoft.com/office/drawing/2014/main" id="{722F95A2-E6CF-4E5E-85C1-AC7BADC7328E}"/>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E571B61F-03BD-4E42-8BAE-684AC8C298D8}"/>
              </a:ext>
            </a:extLst>
          </p:cNvPr>
          <p:cNvSpPr>
            <a:spLocks noGrp="1"/>
          </p:cNvSpPr>
          <p:nvPr>
            <p:ph type="sldNum" sz="quarter" idx="12"/>
          </p:nvPr>
        </p:nvSpPr>
        <p:spPr/>
        <p:txBody>
          <a:bodyPr/>
          <a:lstStyle/>
          <a:p>
            <a:fld id="{A398949B-11BC-4DD6-91DE-1CDDEDFABDC8}" type="slidenum">
              <a:rPr lang="el-GR" smtClean="0"/>
              <a:t>‹#›</a:t>
            </a:fld>
            <a:endParaRPr lang="el-GR"/>
          </a:p>
        </p:txBody>
      </p:sp>
    </p:spTree>
    <p:extLst>
      <p:ext uri="{BB962C8B-B14F-4D97-AF65-F5344CB8AC3E}">
        <p14:creationId xmlns:p14="http://schemas.microsoft.com/office/powerpoint/2010/main" val="2684265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3619334-A775-4507-B4AF-A987CB0CCBA5}"/>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4A4C1AE6-483A-44FD-B7E0-B50985B4DC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4ACDEB63-4A2B-4D27-B096-155CDA0E2CBB}"/>
              </a:ext>
            </a:extLst>
          </p:cNvPr>
          <p:cNvSpPr>
            <a:spLocks noGrp="1"/>
          </p:cNvSpPr>
          <p:nvPr>
            <p:ph type="dt" sz="half" idx="10"/>
          </p:nvPr>
        </p:nvSpPr>
        <p:spPr/>
        <p:txBody>
          <a:bodyPr/>
          <a:lstStyle/>
          <a:p>
            <a:fld id="{69D51271-BA19-4A9E-A7F1-2124FC72B34C}" type="datetimeFigureOut">
              <a:rPr lang="el-GR" smtClean="0"/>
              <a:t>20/10/2022</a:t>
            </a:fld>
            <a:endParaRPr lang="el-GR"/>
          </a:p>
        </p:txBody>
      </p:sp>
      <p:sp>
        <p:nvSpPr>
          <p:cNvPr id="5" name="Θέση υποσέλιδου 4">
            <a:extLst>
              <a:ext uri="{FF2B5EF4-FFF2-40B4-BE49-F238E27FC236}">
                <a16:creationId xmlns:a16="http://schemas.microsoft.com/office/drawing/2014/main" id="{1C409356-F43F-4DA3-991C-2E3DA47F909A}"/>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DB484C03-D284-49F4-A292-497A5046CD7D}"/>
              </a:ext>
            </a:extLst>
          </p:cNvPr>
          <p:cNvSpPr>
            <a:spLocks noGrp="1"/>
          </p:cNvSpPr>
          <p:nvPr>
            <p:ph type="sldNum" sz="quarter" idx="12"/>
          </p:nvPr>
        </p:nvSpPr>
        <p:spPr/>
        <p:txBody>
          <a:bodyPr/>
          <a:lstStyle/>
          <a:p>
            <a:fld id="{A398949B-11BC-4DD6-91DE-1CDDEDFABDC8}" type="slidenum">
              <a:rPr lang="el-GR" smtClean="0"/>
              <a:t>‹#›</a:t>
            </a:fld>
            <a:endParaRPr lang="el-GR"/>
          </a:p>
        </p:txBody>
      </p:sp>
    </p:spTree>
    <p:extLst>
      <p:ext uri="{BB962C8B-B14F-4D97-AF65-F5344CB8AC3E}">
        <p14:creationId xmlns:p14="http://schemas.microsoft.com/office/powerpoint/2010/main" val="11946161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AFC8899-0736-4274-B210-BDAD1E1849D1}"/>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C626C8E0-FA35-4EBD-9B42-43921E4DB28B}"/>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9C5DC02E-C0E7-49D2-BE81-46467D27CF5A}"/>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C6C000EC-71DF-499E-99B4-AF18E9DBCF4F}"/>
              </a:ext>
            </a:extLst>
          </p:cNvPr>
          <p:cNvSpPr>
            <a:spLocks noGrp="1"/>
          </p:cNvSpPr>
          <p:nvPr>
            <p:ph type="dt" sz="half" idx="10"/>
          </p:nvPr>
        </p:nvSpPr>
        <p:spPr/>
        <p:txBody>
          <a:bodyPr/>
          <a:lstStyle/>
          <a:p>
            <a:fld id="{69D51271-BA19-4A9E-A7F1-2124FC72B34C}" type="datetimeFigureOut">
              <a:rPr lang="el-GR" smtClean="0"/>
              <a:t>20/10/2022</a:t>
            </a:fld>
            <a:endParaRPr lang="el-GR"/>
          </a:p>
        </p:txBody>
      </p:sp>
      <p:sp>
        <p:nvSpPr>
          <p:cNvPr id="6" name="Θέση υποσέλιδου 5">
            <a:extLst>
              <a:ext uri="{FF2B5EF4-FFF2-40B4-BE49-F238E27FC236}">
                <a16:creationId xmlns:a16="http://schemas.microsoft.com/office/drawing/2014/main" id="{A3CE324F-6A43-43D5-8C9C-39C4909268CA}"/>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20DC1FD6-A324-4F0B-A6B2-EA84F70F9E98}"/>
              </a:ext>
            </a:extLst>
          </p:cNvPr>
          <p:cNvSpPr>
            <a:spLocks noGrp="1"/>
          </p:cNvSpPr>
          <p:nvPr>
            <p:ph type="sldNum" sz="quarter" idx="12"/>
          </p:nvPr>
        </p:nvSpPr>
        <p:spPr/>
        <p:txBody>
          <a:bodyPr/>
          <a:lstStyle/>
          <a:p>
            <a:fld id="{A398949B-11BC-4DD6-91DE-1CDDEDFABDC8}" type="slidenum">
              <a:rPr lang="el-GR" smtClean="0"/>
              <a:t>‹#›</a:t>
            </a:fld>
            <a:endParaRPr lang="el-GR"/>
          </a:p>
        </p:txBody>
      </p:sp>
    </p:spTree>
    <p:extLst>
      <p:ext uri="{BB962C8B-B14F-4D97-AF65-F5344CB8AC3E}">
        <p14:creationId xmlns:p14="http://schemas.microsoft.com/office/powerpoint/2010/main" val="15579807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3CEDE41-9F76-4C54-8A2D-1F4DB1725C1B}"/>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EA219ED2-3A3F-4F21-84F8-D2E9FC93488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57535F2C-AEBA-4603-9E04-E46DFB386861}"/>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44BA8D0A-9730-422D-B290-72FAF818DC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8411D10D-584F-4CA3-AD1F-30A3A0454BB7}"/>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006CE330-FFDE-455E-9D2B-1189A5CE9345}"/>
              </a:ext>
            </a:extLst>
          </p:cNvPr>
          <p:cNvSpPr>
            <a:spLocks noGrp="1"/>
          </p:cNvSpPr>
          <p:nvPr>
            <p:ph type="dt" sz="half" idx="10"/>
          </p:nvPr>
        </p:nvSpPr>
        <p:spPr/>
        <p:txBody>
          <a:bodyPr/>
          <a:lstStyle/>
          <a:p>
            <a:fld id="{69D51271-BA19-4A9E-A7F1-2124FC72B34C}" type="datetimeFigureOut">
              <a:rPr lang="el-GR" smtClean="0"/>
              <a:t>20/10/2022</a:t>
            </a:fld>
            <a:endParaRPr lang="el-GR"/>
          </a:p>
        </p:txBody>
      </p:sp>
      <p:sp>
        <p:nvSpPr>
          <p:cNvPr id="8" name="Θέση υποσέλιδου 7">
            <a:extLst>
              <a:ext uri="{FF2B5EF4-FFF2-40B4-BE49-F238E27FC236}">
                <a16:creationId xmlns:a16="http://schemas.microsoft.com/office/drawing/2014/main" id="{B7D59B58-2B34-477D-B325-D36D904B8F6A}"/>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B4B06054-7630-4A31-9748-FF29D0E9AED3}"/>
              </a:ext>
            </a:extLst>
          </p:cNvPr>
          <p:cNvSpPr>
            <a:spLocks noGrp="1"/>
          </p:cNvSpPr>
          <p:nvPr>
            <p:ph type="sldNum" sz="quarter" idx="12"/>
          </p:nvPr>
        </p:nvSpPr>
        <p:spPr/>
        <p:txBody>
          <a:bodyPr/>
          <a:lstStyle/>
          <a:p>
            <a:fld id="{A398949B-11BC-4DD6-91DE-1CDDEDFABDC8}" type="slidenum">
              <a:rPr lang="el-GR" smtClean="0"/>
              <a:t>‹#›</a:t>
            </a:fld>
            <a:endParaRPr lang="el-GR"/>
          </a:p>
        </p:txBody>
      </p:sp>
    </p:spTree>
    <p:extLst>
      <p:ext uri="{BB962C8B-B14F-4D97-AF65-F5344CB8AC3E}">
        <p14:creationId xmlns:p14="http://schemas.microsoft.com/office/powerpoint/2010/main" val="40047295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69EF5AE-315B-45BC-BDCF-7683A7BF5BB6}"/>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64A78F66-1235-4E73-ADA5-E691A880B976}"/>
              </a:ext>
            </a:extLst>
          </p:cNvPr>
          <p:cNvSpPr>
            <a:spLocks noGrp="1"/>
          </p:cNvSpPr>
          <p:nvPr>
            <p:ph type="dt" sz="half" idx="10"/>
          </p:nvPr>
        </p:nvSpPr>
        <p:spPr/>
        <p:txBody>
          <a:bodyPr/>
          <a:lstStyle/>
          <a:p>
            <a:fld id="{69D51271-BA19-4A9E-A7F1-2124FC72B34C}" type="datetimeFigureOut">
              <a:rPr lang="el-GR" smtClean="0"/>
              <a:t>20/10/2022</a:t>
            </a:fld>
            <a:endParaRPr lang="el-GR"/>
          </a:p>
        </p:txBody>
      </p:sp>
      <p:sp>
        <p:nvSpPr>
          <p:cNvPr id="4" name="Θέση υποσέλιδου 3">
            <a:extLst>
              <a:ext uri="{FF2B5EF4-FFF2-40B4-BE49-F238E27FC236}">
                <a16:creationId xmlns:a16="http://schemas.microsoft.com/office/drawing/2014/main" id="{F36C5AB5-BFDB-40AA-821C-7334842CC1A0}"/>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C26EDAD7-B947-4259-B49E-B0C6FF5F61DB}"/>
              </a:ext>
            </a:extLst>
          </p:cNvPr>
          <p:cNvSpPr>
            <a:spLocks noGrp="1"/>
          </p:cNvSpPr>
          <p:nvPr>
            <p:ph type="sldNum" sz="quarter" idx="12"/>
          </p:nvPr>
        </p:nvSpPr>
        <p:spPr/>
        <p:txBody>
          <a:bodyPr/>
          <a:lstStyle/>
          <a:p>
            <a:fld id="{A398949B-11BC-4DD6-91DE-1CDDEDFABDC8}" type="slidenum">
              <a:rPr lang="el-GR" smtClean="0"/>
              <a:t>‹#›</a:t>
            </a:fld>
            <a:endParaRPr lang="el-GR"/>
          </a:p>
        </p:txBody>
      </p:sp>
    </p:spTree>
    <p:extLst>
      <p:ext uri="{BB962C8B-B14F-4D97-AF65-F5344CB8AC3E}">
        <p14:creationId xmlns:p14="http://schemas.microsoft.com/office/powerpoint/2010/main" val="15221285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7731DE1C-7373-44BE-81A0-80962F0FE65F}"/>
              </a:ext>
            </a:extLst>
          </p:cNvPr>
          <p:cNvSpPr>
            <a:spLocks noGrp="1"/>
          </p:cNvSpPr>
          <p:nvPr>
            <p:ph type="dt" sz="half" idx="10"/>
          </p:nvPr>
        </p:nvSpPr>
        <p:spPr/>
        <p:txBody>
          <a:bodyPr/>
          <a:lstStyle/>
          <a:p>
            <a:fld id="{69D51271-BA19-4A9E-A7F1-2124FC72B34C}" type="datetimeFigureOut">
              <a:rPr lang="el-GR" smtClean="0"/>
              <a:t>20/10/2022</a:t>
            </a:fld>
            <a:endParaRPr lang="el-GR"/>
          </a:p>
        </p:txBody>
      </p:sp>
      <p:sp>
        <p:nvSpPr>
          <p:cNvPr id="3" name="Θέση υποσέλιδου 2">
            <a:extLst>
              <a:ext uri="{FF2B5EF4-FFF2-40B4-BE49-F238E27FC236}">
                <a16:creationId xmlns:a16="http://schemas.microsoft.com/office/drawing/2014/main" id="{4A7C2C9F-3FA2-438C-89B1-066686008E56}"/>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EA152FAA-35B7-407F-8E39-DA2B8FB2952F}"/>
              </a:ext>
            </a:extLst>
          </p:cNvPr>
          <p:cNvSpPr>
            <a:spLocks noGrp="1"/>
          </p:cNvSpPr>
          <p:nvPr>
            <p:ph type="sldNum" sz="quarter" idx="12"/>
          </p:nvPr>
        </p:nvSpPr>
        <p:spPr/>
        <p:txBody>
          <a:bodyPr/>
          <a:lstStyle/>
          <a:p>
            <a:fld id="{A398949B-11BC-4DD6-91DE-1CDDEDFABDC8}" type="slidenum">
              <a:rPr lang="el-GR" smtClean="0"/>
              <a:t>‹#›</a:t>
            </a:fld>
            <a:endParaRPr lang="el-GR"/>
          </a:p>
        </p:txBody>
      </p:sp>
    </p:spTree>
    <p:extLst>
      <p:ext uri="{BB962C8B-B14F-4D97-AF65-F5344CB8AC3E}">
        <p14:creationId xmlns:p14="http://schemas.microsoft.com/office/powerpoint/2010/main" val="24417401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5F88265-C775-4627-AE37-DF0B14B47FA6}"/>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4A3D739F-DB5A-4279-A698-F4BFC3D750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D2CF38BF-B4F4-4615-B2B9-959C77571A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BFF998E2-BD0E-4CE0-9AFD-BC4CBCBDFFBF}"/>
              </a:ext>
            </a:extLst>
          </p:cNvPr>
          <p:cNvSpPr>
            <a:spLocks noGrp="1"/>
          </p:cNvSpPr>
          <p:nvPr>
            <p:ph type="dt" sz="half" idx="10"/>
          </p:nvPr>
        </p:nvSpPr>
        <p:spPr/>
        <p:txBody>
          <a:bodyPr/>
          <a:lstStyle/>
          <a:p>
            <a:fld id="{69D51271-BA19-4A9E-A7F1-2124FC72B34C}" type="datetimeFigureOut">
              <a:rPr lang="el-GR" smtClean="0"/>
              <a:t>20/10/2022</a:t>
            </a:fld>
            <a:endParaRPr lang="el-GR"/>
          </a:p>
        </p:txBody>
      </p:sp>
      <p:sp>
        <p:nvSpPr>
          <p:cNvPr id="6" name="Θέση υποσέλιδου 5">
            <a:extLst>
              <a:ext uri="{FF2B5EF4-FFF2-40B4-BE49-F238E27FC236}">
                <a16:creationId xmlns:a16="http://schemas.microsoft.com/office/drawing/2014/main" id="{6726F272-BD7A-4642-9E8C-82CB7CDBC783}"/>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62A573FE-80DA-4D35-986C-9B692236BD44}"/>
              </a:ext>
            </a:extLst>
          </p:cNvPr>
          <p:cNvSpPr>
            <a:spLocks noGrp="1"/>
          </p:cNvSpPr>
          <p:nvPr>
            <p:ph type="sldNum" sz="quarter" idx="12"/>
          </p:nvPr>
        </p:nvSpPr>
        <p:spPr/>
        <p:txBody>
          <a:bodyPr/>
          <a:lstStyle/>
          <a:p>
            <a:fld id="{A398949B-11BC-4DD6-91DE-1CDDEDFABDC8}" type="slidenum">
              <a:rPr lang="el-GR" smtClean="0"/>
              <a:t>‹#›</a:t>
            </a:fld>
            <a:endParaRPr lang="el-GR"/>
          </a:p>
        </p:txBody>
      </p:sp>
    </p:spTree>
    <p:extLst>
      <p:ext uri="{BB962C8B-B14F-4D97-AF65-F5344CB8AC3E}">
        <p14:creationId xmlns:p14="http://schemas.microsoft.com/office/powerpoint/2010/main" val="3111831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6A4DA85-4E5C-4B96-9DF9-5509B68ED0BE}"/>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BA9413D3-2E5E-4E19-A7A5-11CC84372F5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AB12ED4C-BC47-4D8E-8F7A-13668EDAFC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CC35D67D-5472-4BA9-A060-259BF67BA64A}"/>
              </a:ext>
            </a:extLst>
          </p:cNvPr>
          <p:cNvSpPr>
            <a:spLocks noGrp="1"/>
          </p:cNvSpPr>
          <p:nvPr>
            <p:ph type="dt" sz="half" idx="10"/>
          </p:nvPr>
        </p:nvSpPr>
        <p:spPr/>
        <p:txBody>
          <a:bodyPr/>
          <a:lstStyle/>
          <a:p>
            <a:fld id="{69D51271-BA19-4A9E-A7F1-2124FC72B34C}" type="datetimeFigureOut">
              <a:rPr lang="el-GR" smtClean="0"/>
              <a:t>20/10/2022</a:t>
            </a:fld>
            <a:endParaRPr lang="el-GR"/>
          </a:p>
        </p:txBody>
      </p:sp>
      <p:sp>
        <p:nvSpPr>
          <p:cNvPr id="6" name="Θέση υποσέλιδου 5">
            <a:extLst>
              <a:ext uri="{FF2B5EF4-FFF2-40B4-BE49-F238E27FC236}">
                <a16:creationId xmlns:a16="http://schemas.microsoft.com/office/drawing/2014/main" id="{A131A435-4450-4B3B-97AB-C54CDD015DB1}"/>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1021230C-147E-41B1-BE61-5AB62D059698}"/>
              </a:ext>
            </a:extLst>
          </p:cNvPr>
          <p:cNvSpPr>
            <a:spLocks noGrp="1"/>
          </p:cNvSpPr>
          <p:nvPr>
            <p:ph type="sldNum" sz="quarter" idx="12"/>
          </p:nvPr>
        </p:nvSpPr>
        <p:spPr/>
        <p:txBody>
          <a:bodyPr/>
          <a:lstStyle/>
          <a:p>
            <a:fld id="{A398949B-11BC-4DD6-91DE-1CDDEDFABDC8}" type="slidenum">
              <a:rPr lang="el-GR" smtClean="0"/>
              <a:t>‹#›</a:t>
            </a:fld>
            <a:endParaRPr lang="el-GR"/>
          </a:p>
        </p:txBody>
      </p:sp>
    </p:spTree>
    <p:extLst>
      <p:ext uri="{BB962C8B-B14F-4D97-AF65-F5344CB8AC3E}">
        <p14:creationId xmlns:p14="http://schemas.microsoft.com/office/powerpoint/2010/main" val="40720413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15147989-843D-4BFF-9A56-35D2021324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AA9E48F7-77BB-4C6F-B2AF-2C1D2B11D4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19FF6B9C-CF3A-4DB8-87B3-3199531A3E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D51271-BA19-4A9E-A7F1-2124FC72B34C}" type="datetimeFigureOut">
              <a:rPr lang="el-GR" smtClean="0"/>
              <a:t>20/10/2022</a:t>
            </a:fld>
            <a:endParaRPr lang="el-GR"/>
          </a:p>
        </p:txBody>
      </p:sp>
      <p:sp>
        <p:nvSpPr>
          <p:cNvPr id="5" name="Θέση υποσέλιδου 4">
            <a:extLst>
              <a:ext uri="{FF2B5EF4-FFF2-40B4-BE49-F238E27FC236}">
                <a16:creationId xmlns:a16="http://schemas.microsoft.com/office/drawing/2014/main" id="{17F3075D-FB5C-4FF8-8082-32CA460CF2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C416E139-E207-4BFF-828A-19174E4F3C0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98949B-11BC-4DD6-91DE-1CDDEDFABDC8}" type="slidenum">
              <a:rPr lang="el-GR" smtClean="0"/>
              <a:t>‹#›</a:t>
            </a:fld>
            <a:endParaRPr lang="el-GR"/>
          </a:p>
        </p:txBody>
      </p:sp>
    </p:spTree>
    <p:extLst>
      <p:ext uri="{BB962C8B-B14F-4D97-AF65-F5344CB8AC3E}">
        <p14:creationId xmlns:p14="http://schemas.microsoft.com/office/powerpoint/2010/main" val="16949335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svg"/><Relationship Id="rId7" Type="http://schemas.openxmlformats.org/officeDocument/2006/relationships/image" Target="../media/image42.svg"/><Relationship Id="rId12" Type="http://schemas.openxmlformats.org/officeDocument/2006/relationships/image" Target="../media/image12.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2.png"/><Relationship Id="rId5" Type="http://schemas.openxmlformats.org/officeDocument/2006/relationships/image" Target="../media/image40.svg"/><Relationship Id="rId10" Type="http://schemas.openxmlformats.org/officeDocument/2006/relationships/image" Target="../media/image45.jpeg"/><Relationship Id="rId4" Type="http://schemas.openxmlformats.org/officeDocument/2006/relationships/image" Target="../media/image39.png"/><Relationship Id="rId9" Type="http://schemas.openxmlformats.org/officeDocument/2006/relationships/image" Target="../media/image44.svg"/></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png"/><Relationship Id="rId7" Type="http://schemas.openxmlformats.org/officeDocument/2006/relationships/image" Target="../media/image32.png"/><Relationship Id="rId2"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12.png"/><Relationship Id="rId5" Type="http://schemas.openxmlformats.org/officeDocument/2006/relationships/image" Target="../media/image30.png"/><Relationship Id="rId10" Type="http://schemas.openxmlformats.org/officeDocument/2006/relationships/image" Target="../media/image36.jpg"/><Relationship Id="rId4" Type="http://schemas.openxmlformats.org/officeDocument/2006/relationships/image" Target="../media/image29.jpg"/><Relationship Id="rId9" Type="http://schemas.openxmlformats.org/officeDocument/2006/relationships/image" Target="../media/image35.png"/></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9.jpg"/><Relationship Id="rId7" Type="http://schemas.openxmlformats.org/officeDocument/2006/relationships/image" Target="../media/image34.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12.png"/><Relationship Id="rId5" Type="http://schemas.openxmlformats.org/officeDocument/2006/relationships/image" Target="../media/image31.png"/><Relationship Id="rId10" Type="http://schemas.openxmlformats.org/officeDocument/2006/relationships/image" Target="../media/image47.JPG"/><Relationship Id="rId4" Type="http://schemas.openxmlformats.org/officeDocument/2006/relationships/image" Target="../media/image30.png"/><Relationship Id="rId9" Type="http://schemas.openxmlformats.org/officeDocument/2006/relationships/image" Target="../media/image36.jpg"/></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9.jpg"/><Relationship Id="rId7" Type="http://schemas.openxmlformats.org/officeDocument/2006/relationships/image" Target="../media/image34.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12.png"/><Relationship Id="rId5" Type="http://schemas.openxmlformats.org/officeDocument/2006/relationships/image" Target="../media/image31.png"/><Relationship Id="rId10" Type="http://schemas.openxmlformats.org/officeDocument/2006/relationships/image" Target="../media/image48.JPG"/><Relationship Id="rId4" Type="http://schemas.openxmlformats.org/officeDocument/2006/relationships/image" Target="../media/image30.png"/><Relationship Id="rId9" Type="http://schemas.openxmlformats.org/officeDocument/2006/relationships/image" Target="../media/image36.jp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55.svg"/><Relationship Id="rId13" Type="http://schemas.openxmlformats.org/officeDocument/2006/relationships/image" Target="../media/image60.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svg"/><Relationship Id="rId2" Type="http://schemas.openxmlformats.org/officeDocument/2006/relationships/image" Target="../media/image49.png"/><Relationship Id="rId16"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53.svg"/><Relationship Id="rId11" Type="http://schemas.openxmlformats.org/officeDocument/2006/relationships/image" Target="../media/image58.png"/><Relationship Id="rId5" Type="http://schemas.openxmlformats.org/officeDocument/2006/relationships/image" Target="../media/image52.png"/><Relationship Id="rId15" Type="http://schemas.openxmlformats.org/officeDocument/2006/relationships/image" Target="../media/image2.png"/><Relationship Id="rId10" Type="http://schemas.openxmlformats.org/officeDocument/2006/relationships/image" Target="../media/image57.svg"/><Relationship Id="rId4" Type="http://schemas.openxmlformats.org/officeDocument/2006/relationships/image" Target="../media/image51.svg"/><Relationship Id="rId9" Type="http://schemas.openxmlformats.org/officeDocument/2006/relationships/image" Target="../media/image56.png"/><Relationship Id="rId14" Type="http://schemas.openxmlformats.org/officeDocument/2006/relationships/image" Target="../media/image61.sv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2.png"/><Relationship Id="rId9" Type="http://schemas.openxmlformats.org/officeDocument/2006/relationships/image" Target="../media/image11.sv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3.JP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7.svg"/><Relationship Id="rId11" Type="http://schemas.openxmlformats.org/officeDocument/2006/relationships/image" Target="../media/image12.pn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2.png"/><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28.JPG"/><Relationship Id="rId13" Type="http://schemas.openxmlformats.org/officeDocument/2006/relationships/image" Target="../media/image33.PNG"/><Relationship Id="rId18" Type="http://schemas.openxmlformats.org/officeDocument/2006/relationships/image" Target="../media/image12.png"/><Relationship Id="rId3" Type="http://schemas.openxmlformats.org/officeDocument/2006/relationships/image" Target="../media/image23.JPG"/><Relationship Id="rId7" Type="http://schemas.openxmlformats.org/officeDocument/2006/relationships/image" Target="../media/image27.JPG"/><Relationship Id="rId12" Type="http://schemas.openxmlformats.org/officeDocument/2006/relationships/image" Target="../media/image32.png"/><Relationship Id="rId17" Type="http://schemas.openxmlformats.org/officeDocument/2006/relationships/image" Target="../media/image2.png"/><Relationship Id="rId2" Type="http://schemas.openxmlformats.org/officeDocument/2006/relationships/image" Target="../media/image22.JPG"/><Relationship Id="rId16" Type="http://schemas.openxmlformats.org/officeDocument/2006/relationships/image" Target="../media/image36.jpg"/><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JPG"/><Relationship Id="rId15" Type="http://schemas.openxmlformats.org/officeDocument/2006/relationships/image" Target="../media/image35.png"/><Relationship Id="rId10" Type="http://schemas.openxmlformats.org/officeDocument/2006/relationships/image" Target="../media/image30.png"/><Relationship Id="rId4" Type="http://schemas.openxmlformats.org/officeDocument/2006/relationships/image" Target="../media/image24.JPG"/><Relationship Id="rId9" Type="http://schemas.openxmlformats.org/officeDocument/2006/relationships/image" Target="../media/image29.jpg"/><Relationship Id="rId1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83DBA76-4C6B-AEA2-A35E-328086D3A276}"/>
              </a:ext>
            </a:extLst>
          </p:cNvPr>
          <p:cNvGrpSpPr/>
          <p:nvPr/>
        </p:nvGrpSpPr>
        <p:grpSpPr>
          <a:xfrm>
            <a:off x="-688765" y="-1"/>
            <a:ext cx="13952277" cy="6858001"/>
            <a:chOff x="-688764" y="1"/>
            <a:chExt cx="12880764" cy="6858000"/>
          </a:xfrm>
        </p:grpSpPr>
        <p:pic>
          <p:nvPicPr>
            <p:cNvPr id="1026" name="Picture 2" descr="Blue Growth – Enter the sea of opportunity">
              <a:extLst>
                <a:ext uri="{FF2B5EF4-FFF2-40B4-BE49-F238E27FC236}">
                  <a16:creationId xmlns:a16="http://schemas.microsoft.com/office/drawing/2014/main" id="{DC1A0CA7-C915-170E-4772-563FB7B3ACEC}"/>
                </a:ext>
              </a:extLst>
            </p:cNvPr>
            <p:cNvPicPr>
              <a:picLocks noChangeAspect="1" noChangeArrowheads="1"/>
            </p:cNvPicPr>
            <p:nvPr/>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688764" y="1"/>
              <a:ext cx="12880764"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Ορθογώνιο: Στρογγύλεμα γωνιών 1">
              <a:extLst>
                <a:ext uri="{FF2B5EF4-FFF2-40B4-BE49-F238E27FC236}">
                  <a16:creationId xmlns:a16="http://schemas.microsoft.com/office/drawing/2014/main" id="{8960A36E-28E0-8C98-6B53-C302DA0F7959}"/>
                </a:ext>
              </a:extLst>
            </p:cNvPr>
            <p:cNvSpPr/>
            <p:nvPr/>
          </p:nvSpPr>
          <p:spPr>
            <a:xfrm>
              <a:off x="2171701" y="896163"/>
              <a:ext cx="6711042" cy="1549845"/>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15" name="Ορθογώνιο 14">
            <a:extLst>
              <a:ext uri="{FF2B5EF4-FFF2-40B4-BE49-F238E27FC236}">
                <a16:creationId xmlns:a16="http://schemas.microsoft.com/office/drawing/2014/main" id="{C76F47D1-50D4-A65D-6A20-4C374C51902C}"/>
              </a:ext>
            </a:extLst>
          </p:cNvPr>
          <p:cNvSpPr/>
          <p:nvPr/>
        </p:nvSpPr>
        <p:spPr>
          <a:xfrm>
            <a:off x="2820498" y="0"/>
            <a:ext cx="6325385" cy="6857999"/>
          </a:xfrm>
          <a:prstGeom prst="rect">
            <a:avLst/>
          </a:prstGeom>
          <a:solidFill>
            <a:schemeClr val="accent1">
              <a:lumMod val="60000"/>
              <a:lumOff val="4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6" name="TextBox 5">
            <a:extLst>
              <a:ext uri="{FF2B5EF4-FFF2-40B4-BE49-F238E27FC236}">
                <a16:creationId xmlns:a16="http://schemas.microsoft.com/office/drawing/2014/main" id="{A6E1A803-764D-4BDA-ACFC-9C9CC0E026C2}"/>
              </a:ext>
            </a:extLst>
          </p:cNvPr>
          <p:cNvSpPr txBox="1"/>
          <p:nvPr/>
        </p:nvSpPr>
        <p:spPr>
          <a:xfrm>
            <a:off x="4252398" y="2625017"/>
            <a:ext cx="3461587" cy="830997"/>
          </a:xfrm>
          <a:prstGeom prst="rect">
            <a:avLst/>
          </a:prstGeom>
          <a:noFill/>
        </p:spPr>
        <p:txBody>
          <a:bodyPr wrap="square" rtlCol="0">
            <a:spAutoFit/>
          </a:bodyPr>
          <a:lstStyle/>
          <a:p>
            <a:r>
              <a:rPr lang="en-US" sz="2400" b="1"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Attica Islands Network of Municipalities</a:t>
            </a:r>
            <a:endParaRPr lang="el-GR" sz="2400" b="1" i="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6624EE46-A181-E92F-8676-00D557C87E9B}"/>
              </a:ext>
            </a:extLst>
          </p:cNvPr>
          <p:cNvSpPr txBox="1"/>
          <p:nvPr/>
        </p:nvSpPr>
        <p:spPr>
          <a:xfrm>
            <a:off x="4246359" y="4102879"/>
            <a:ext cx="4128031" cy="276999"/>
          </a:xfrm>
          <a:prstGeom prst="rect">
            <a:avLst/>
          </a:prstGeom>
          <a:noFill/>
        </p:spPr>
        <p:txBody>
          <a:bodyPr wrap="square" rtlCol="0">
            <a:spAutoFit/>
          </a:bodyPr>
          <a:lstStyle/>
          <a:p>
            <a:r>
              <a:rPr lang="en-US" sz="1200" b="1"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Local Program </a:t>
            </a:r>
            <a:r>
              <a:rPr lang="en-US" sz="1200" b="1" i="1" dirty="0">
                <a:solidFill>
                  <a:schemeClr val="bg1"/>
                </a:solidFill>
                <a:latin typeface="Calibri" panose="020F0502020204030204" pitchFamily="34" charset="0"/>
                <a:ea typeface="Calibri" panose="020F0502020204030204" pitchFamily="34" charset="0"/>
                <a:cs typeface="Times New Roman" panose="02020603050405020304" pitchFamily="18" charset="0"/>
              </a:rPr>
              <a:t>CLLD/LEADER: </a:t>
            </a:r>
            <a:r>
              <a:rPr lang="el-GR" sz="1200" b="1"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
            </a:r>
            <a:r>
              <a:rPr lang="en-US" sz="1200" b="1"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Nature &amp; Culture</a:t>
            </a:r>
            <a:r>
              <a:rPr lang="el-GR" sz="1200" b="1"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US" sz="1200" b="1"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On Board”</a:t>
            </a:r>
            <a:endParaRPr lang="el-GR" sz="1200" b="1"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238C2327-3680-F9AD-F0C7-1D8CE2D94AC5}"/>
              </a:ext>
            </a:extLst>
          </p:cNvPr>
          <p:cNvSpPr txBox="1"/>
          <p:nvPr/>
        </p:nvSpPr>
        <p:spPr>
          <a:xfrm>
            <a:off x="4252398" y="4476104"/>
            <a:ext cx="4121992" cy="461665"/>
          </a:xfrm>
          <a:prstGeom prst="rect">
            <a:avLst/>
          </a:prstGeom>
          <a:noFill/>
        </p:spPr>
        <p:txBody>
          <a:bodyPr wrap="square" rtlCol="0">
            <a:spAutoFit/>
          </a:bodyPr>
          <a:lstStyle>
            <a:defPPr>
              <a:defRPr lang="el-GR"/>
            </a:defPPr>
            <a:lvl1pPr algn="ctr">
              <a:defRPr sz="1200" b="1" i="1">
                <a:solidFill>
                  <a:schemeClr val="bg1"/>
                </a:solidFill>
                <a:effectLst/>
                <a:latin typeface="Calibri" panose="020F0502020204030204" pitchFamily="34" charset="0"/>
                <a:ea typeface="Calibri" panose="020F0502020204030204" pitchFamily="34" charset="0"/>
                <a:cs typeface="Times New Roman" panose="02020603050405020304" pitchFamily="18" charset="0"/>
              </a:defRPr>
            </a:lvl1pPr>
          </a:lstStyle>
          <a:p>
            <a:pPr algn="l"/>
            <a:r>
              <a:rPr lang="en-US" dirty="0"/>
              <a:t>”INTERTERRITORIAL &amp; TRANSNATIONAL PROGRAM </a:t>
            </a:r>
          </a:p>
          <a:p>
            <a:pPr algn="l"/>
            <a:r>
              <a:rPr lang="en-US" dirty="0"/>
              <a:t>«Blue Growth Incubators Network»</a:t>
            </a:r>
          </a:p>
        </p:txBody>
      </p:sp>
      <p:pic>
        <p:nvPicPr>
          <p:cNvPr id="3" name="Εικόνα 2">
            <a:extLst>
              <a:ext uri="{FF2B5EF4-FFF2-40B4-BE49-F238E27FC236}">
                <a16:creationId xmlns:a16="http://schemas.microsoft.com/office/drawing/2014/main" id="{1645C864-E8A5-BDFC-89EB-7C0CDF1472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5588" y="694814"/>
            <a:ext cx="2159062" cy="1454150"/>
          </a:xfrm>
          <a:prstGeom prst="rect">
            <a:avLst/>
          </a:prstGeom>
        </p:spPr>
      </p:pic>
      <p:cxnSp>
        <p:nvCxnSpPr>
          <p:cNvPr id="22" name="Ευθεία γραμμή σύνδεσης 21">
            <a:extLst>
              <a:ext uri="{FF2B5EF4-FFF2-40B4-BE49-F238E27FC236}">
                <a16:creationId xmlns:a16="http://schemas.microsoft.com/office/drawing/2014/main" id="{D643F3C3-A818-0780-8243-B08CBF239024}"/>
              </a:ext>
            </a:extLst>
          </p:cNvPr>
          <p:cNvCxnSpPr>
            <a:cxnSpLocks/>
          </p:cNvCxnSpPr>
          <p:nvPr/>
        </p:nvCxnSpPr>
        <p:spPr>
          <a:xfrm>
            <a:off x="4347725" y="3596171"/>
            <a:ext cx="1008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6" name="Ομάδα 25">
            <a:extLst>
              <a:ext uri="{FF2B5EF4-FFF2-40B4-BE49-F238E27FC236}">
                <a16:creationId xmlns:a16="http://schemas.microsoft.com/office/drawing/2014/main" id="{707010C1-C452-D05A-852C-7560155A1DE6}"/>
              </a:ext>
            </a:extLst>
          </p:cNvPr>
          <p:cNvGrpSpPr/>
          <p:nvPr/>
        </p:nvGrpSpPr>
        <p:grpSpPr>
          <a:xfrm>
            <a:off x="4450152" y="5803629"/>
            <a:ext cx="3066075" cy="702914"/>
            <a:chOff x="4562962" y="5891114"/>
            <a:chExt cx="3066075" cy="702914"/>
          </a:xfrm>
        </p:grpSpPr>
        <p:sp>
          <p:nvSpPr>
            <p:cNvPr id="25" name="Ορθογώνιο 24">
              <a:extLst>
                <a:ext uri="{FF2B5EF4-FFF2-40B4-BE49-F238E27FC236}">
                  <a16:creationId xmlns:a16="http://schemas.microsoft.com/office/drawing/2014/main" id="{E74193D8-1EB2-4845-9D2F-A0390F5644F4}"/>
                </a:ext>
              </a:extLst>
            </p:cNvPr>
            <p:cNvSpPr/>
            <p:nvPr/>
          </p:nvSpPr>
          <p:spPr>
            <a:xfrm>
              <a:off x="4562962" y="5891114"/>
              <a:ext cx="3066075" cy="7029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5" name="Ομάδα 4">
              <a:extLst>
                <a:ext uri="{FF2B5EF4-FFF2-40B4-BE49-F238E27FC236}">
                  <a16:creationId xmlns:a16="http://schemas.microsoft.com/office/drawing/2014/main" id="{7ADA2328-58B1-0903-C620-80AAB74879B0}"/>
                </a:ext>
              </a:extLst>
            </p:cNvPr>
            <p:cNvGrpSpPr>
              <a:grpSpLocks noChangeAspect="1"/>
            </p:cNvGrpSpPr>
            <p:nvPr/>
          </p:nvGrpSpPr>
          <p:grpSpPr>
            <a:xfrm>
              <a:off x="4661854" y="5958263"/>
              <a:ext cx="2878315" cy="529876"/>
              <a:chOff x="262053" y="5717155"/>
              <a:chExt cx="3436095" cy="632558"/>
            </a:xfrm>
          </p:grpSpPr>
          <p:pic>
            <p:nvPicPr>
              <p:cNvPr id="7" name="Εικόνα 6">
                <a:extLst>
                  <a:ext uri="{FF2B5EF4-FFF2-40B4-BE49-F238E27FC236}">
                    <a16:creationId xmlns:a16="http://schemas.microsoft.com/office/drawing/2014/main" id="{A99AD35B-0963-C5C1-5B52-4CAEA61D251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90858" y="5777505"/>
                <a:ext cx="507290" cy="567822"/>
              </a:xfrm>
              <a:prstGeom prst="rect">
                <a:avLst/>
              </a:prstGeom>
              <a:noFill/>
              <a:ln>
                <a:noFill/>
              </a:ln>
            </p:spPr>
          </p:pic>
          <p:pic>
            <p:nvPicPr>
              <p:cNvPr id="8" name="Εικόνα 7">
                <a:extLst>
                  <a:ext uri="{FF2B5EF4-FFF2-40B4-BE49-F238E27FC236}">
                    <a16:creationId xmlns:a16="http://schemas.microsoft.com/office/drawing/2014/main" id="{25736B13-61F7-06FE-4732-E48EDFE514A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327376" y="5802019"/>
                <a:ext cx="775642" cy="522401"/>
              </a:xfrm>
              <a:prstGeom prst="rect">
                <a:avLst/>
              </a:prstGeom>
            </p:spPr>
          </p:pic>
          <p:pic>
            <p:nvPicPr>
              <p:cNvPr id="9" name="Picture 5">
                <a:extLst>
                  <a:ext uri="{FF2B5EF4-FFF2-40B4-BE49-F238E27FC236}">
                    <a16:creationId xmlns:a16="http://schemas.microsoft.com/office/drawing/2014/main" id="{B36AE19E-DEA1-5E86-B28E-1297912B0E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0386" y="5717155"/>
                <a:ext cx="1154083" cy="628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Εικόνα 9">
                <a:extLst>
                  <a:ext uri="{FF2B5EF4-FFF2-40B4-BE49-F238E27FC236}">
                    <a16:creationId xmlns:a16="http://schemas.microsoft.com/office/drawing/2014/main" id="{BE7BD297-CF56-75FC-7B23-36323D6A7B1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262053" y="5726427"/>
                <a:ext cx="701139" cy="623286"/>
              </a:xfrm>
              <a:prstGeom prst="rect">
                <a:avLst/>
              </a:prstGeom>
            </p:spPr>
          </p:pic>
        </p:grpSp>
      </p:grpSp>
    </p:spTree>
    <p:extLst>
      <p:ext uri="{BB962C8B-B14F-4D97-AF65-F5344CB8AC3E}">
        <p14:creationId xmlns:p14="http://schemas.microsoft.com/office/powerpoint/2010/main" val="116235992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40">
            <a:extLst>
              <a:ext uri="{FF2B5EF4-FFF2-40B4-BE49-F238E27FC236}">
                <a16:creationId xmlns:a16="http://schemas.microsoft.com/office/drawing/2014/main" id="{7A63E026-84CE-448F-8A44-4E2B75840D59}"/>
              </a:ext>
            </a:extLst>
          </p:cNvPr>
          <p:cNvSpPr txBox="1"/>
          <p:nvPr/>
        </p:nvSpPr>
        <p:spPr>
          <a:xfrm>
            <a:off x="1047531" y="3799441"/>
            <a:ext cx="1866181" cy="738664"/>
          </a:xfrm>
          <a:prstGeom prst="rect">
            <a:avLst/>
          </a:prstGeom>
          <a:noFill/>
        </p:spPr>
        <p:txBody>
          <a:bodyPr wrap="square">
            <a:spAutoFit/>
          </a:bodyPr>
          <a:lstStyle/>
          <a:p>
            <a:pPr algn="ctr"/>
            <a:r>
              <a:rPr lang="en-US" sz="1400" dirty="0">
                <a:effectLst/>
                <a:ea typeface="Times New Roman" panose="02020603050405020304" pitchFamily="18" charset="0"/>
                <a:cs typeface="Times New Roman" panose="02020603050405020304" pitchFamily="18" charset="0"/>
              </a:rPr>
              <a:t>Enhancing technological development</a:t>
            </a:r>
            <a:endParaRPr lang="el-GR" sz="1400" dirty="0"/>
          </a:p>
        </p:txBody>
      </p:sp>
      <p:sp>
        <p:nvSpPr>
          <p:cNvPr id="42" name="TextBox 41">
            <a:extLst>
              <a:ext uri="{FF2B5EF4-FFF2-40B4-BE49-F238E27FC236}">
                <a16:creationId xmlns:a16="http://schemas.microsoft.com/office/drawing/2014/main" id="{FADC4295-F093-4FDD-8949-BAE19DBB392E}"/>
              </a:ext>
            </a:extLst>
          </p:cNvPr>
          <p:cNvSpPr txBox="1"/>
          <p:nvPr/>
        </p:nvSpPr>
        <p:spPr>
          <a:xfrm>
            <a:off x="1047531" y="5439030"/>
            <a:ext cx="1866181" cy="1169551"/>
          </a:xfrm>
          <a:prstGeom prst="rect">
            <a:avLst/>
          </a:prstGeom>
          <a:noFill/>
        </p:spPr>
        <p:txBody>
          <a:bodyPr wrap="square">
            <a:spAutoFit/>
          </a:bodyPr>
          <a:lstStyle/>
          <a:p>
            <a:pPr algn="ctr"/>
            <a:r>
              <a:rPr lang="en-US" sz="1400" dirty="0">
                <a:ea typeface="Times New Roman" panose="02020603050405020304" pitchFamily="18" charset="0"/>
                <a:cs typeface="Times New Roman" panose="02020603050405020304" pitchFamily="18" charset="0"/>
              </a:rPr>
              <a:t>Enhancing the competitiveness and viability of maritime and shipping companies</a:t>
            </a:r>
            <a:endParaRPr lang="el-GR" sz="1400" dirty="0"/>
          </a:p>
        </p:txBody>
      </p:sp>
      <p:sp>
        <p:nvSpPr>
          <p:cNvPr id="43" name="TextBox 42">
            <a:extLst>
              <a:ext uri="{FF2B5EF4-FFF2-40B4-BE49-F238E27FC236}">
                <a16:creationId xmlns:a16="http://schemas.microsoft.com/office/drawing/2014/main" id="{347B229B-3F1E-4ED8-B12D-2A8434CFF121}"/>
              </a:ext>
            </a:extLst>
          </p:cNvPr>
          <p:cNvSpPr txBox="1"/>
          <p:nvPr/>
        </p:nvSpPr>
        <p:spPr>
          <a:xfrm>
            <a:off x="9306040" y="1629960"/>
            <a:ext cx="1866181" cy="707886"/>
          </a:xfrm>
          <a:prstGeom prst="rect">
            <a:avLst/>
          </a:prstGeom>
          <a:noFill/>
        </p:spPr>
        <p:txBody>
          <a:bodyPr wrap="square">
            <a:spAutoFit/>
          </a:bodyPr>
          <a:lstStyle/>
          <a:p>
            <a:pPr algn="ctr"/>
            <a:r>
              <a:rPr lang="en-US" sz="1000" dirty="0">
                <a:ea typeface="Times New Roman" panose="02020603050405020304" pitchFamily="18" charset="0"/>
                <a:cs typeface="Times New Roman" panose="02020603050405020304" pitchFamily="18" charset="0"/>
              </a:rPr>
              <a:t>The protection and restoration of aquatic biodiversity | strengthening marine and coastal ecosystems</a:t>
            </a:r>
            <a:endParaRPr lang="el-GR" sz="1000" dirty="0"/>
          </a:p>
        </p:txBody>
      </p:sp>
      <p:sp>
        <p:nvSpPr>
          <p:cNvPr id="44" name="TextBox 43">
            <a:extLst>
              <a:ext uri="{FF2B5EF4-FFF2-40B4-BE49-F238E27FC236}">
                <a16:creationId xmlns:a16="http://schemas.microsoft.com/office/drawing/2014/main" id="{E182BD7D-9123-4896-903D-774602CFC7FE}"/>
              </a:ext>
            </a:extLst>
          </p:cNvPr>
          <p:cNvSpPr txBox="1"/>
          <p:nvPr/>
        </p:nvSpPr>
        <p:spPr>
          <a:xfrm>
            <a:off x="9350499" y="3980084"/>
            <a:ext cx="1866181" cy="523220"/>
          </a:xfrm>
          <a:prstGeom prst="rect">
            <a:avLst/>
          </a:prstGeom>
          <a:noFill/>
        </p:spPr>
        <p:txBody>
          <a:bodyPr wrap="square">
            <a:spAutoFit/>
          </a:bodyPr>
          <a:lstStyle/>
          <a:p>
            <a:pPr algn="ctr"/>
            <a:r>
              <a:rPr lang="en-US" sz="1400" dirty="0">
                <a:effectLst/>
                <a:ea typeface="Times New Roman" panose="02020603050405020304" pitchFamily="18" charset="0"/>
                <a:cs typeface="Times New Roman" panose="02020603050405020304" pitchFamily="18" charset="0"/>
              </a:rPr>
              <a:t>The development of vocational training</a:t>
            </a:r>
            <a:endParaRPr lang="el-GR" sz="1400" dirty="0"/>
          </a:p>
        </p:txBody>
      </p:sp>
      <p:sp>
        <p:nvSpPr>
          <p:cNvPr id="45" name="TextBox 44">
            <a:extLst>
              <a:ext uri="{FF2B5EF4-FFF2-40B4-BE49-F238E27FC236}">
                <a16:creationId xmlns:a16="http://schemas.microsoft.com/office/drawing/2014/main" id="{31065833-85C4-4527-8E8A-205AEAF0F26D}"/>
              </a:ext>
            </a:extLst>
          </p:cNvPr>
          <p:cNvSpPr txBox="1"/>
          <p:nvPr/>
        </p:nvSpPr>
        <p:spPr>
          <a:xfrm>
            <a:off x="710980" y="1508899"/>
            <a:ext cx="3007579" cy="1477328"/>
          </a:xfrm>
          <a:prstGeom prst="rect">
            <a:avLst/>
          </a:prstGeom>
          <a:noFill/>
        </p:spPr>
        <p:txBody>
          <a:bodyPr wrap="square">
            <a:spAutoFit/>
          </a:bodyPr>
          <a:lstStyle/>
          <a:p>
            <a:r>
              <a:rPr lang="en-US" dirty="0">
                <a:effectLst/>
                <a:ea typeface="Times New Roman" panose="02020603050405020304" pitchFamily="18" charset="0"/>
                <a:cs typeface="Times New Roman" panose="02020603050405020304" pitchFamily="18" charset="0"/>
              </a:rPr>
              <a:t>The creation of an Incubator Network, which will work together to address selected marine challenges in </a:t>
            </a:r>
            <a:r>
              <a:rPr lang="en-US" dirty="0">
                <a:solidFill>
                  <a:srgbClr val="6565FF"/>
                </a:solidFill>
                <a:effectLst/>
                <a:ea typeface="Times New Roman" panose="02020603050405020304" pitchFamily="18" charset="0"/>
                <a:cs typeface="Times New Roman" panose="02020603050405020304" pitchFamily="18" charset="0"/>
              </a:rPr>
              <a:t>order</a:t>
            </a:r>
            <a:r>
              <a:rPr lang="en-US" dirty="0">
                <a:effectLst/>
                <a:ea typeface="Times New Roman" panose="02020603050405020304" pitchFamily="18" charset="0"/>
                <a:cs typeface="Times New Roman" panose="02020603050405020304" pitchFamily="18" charset="0"/>
              </a:rPr>
              <a:t> to support:</a:t>
            </a:r>
            <a:endParaRPr lang="el-GR" dirty="0">
              <a:effectLst/>
              <a:ea typeface="Times New Roman" panose="02020603050405020304" pitchFamily="18" charset="0"/>
              <a:cs typeface="Times New Roman" panose="02020603050405020304" pitchFamily="18" charset="0"/>
            </a:endParaRPr>
          </a:p>
        </p:txBody>
      </p:sp>
      <p:pic>
        <p:nvPicPr>
          <p:cNvPr id="48" name="Γραφικό 47" descr="Βύσμα">
            <a:extLst>
              <a:ext uri="{FF2B5EF4-FFF2-40B4-BE49-F238E27FC236}">
                <a16:creationId xmlns:a16="http://schemas.microsoft.com/office/drawing/2014/main" id="{42475A20-14A7-4A39-AA88-A5043B89A72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68292" y="3078672"/>
            <a:ext cx="587904" cy="587904"/>
          </a:xfrm>
          <a:prstGeom prst="rect">
            <a:avLst/>
          </a:prstGeom>
        </p:spPr>
      </p:pic>
      <p:pic>
        <p:nvPicPr>
          <p:cNvPr id="50" name="Γραφικό 49" descr="Κυματισμός">
            <a:extLst>
              <a:ext uri="{FF2B5EF4-FFF2-40B4-BE49-F238E27FC236}">
                <a16:creationId xmlns:a16="http://schemas.microsoft.com/office/drawing/2014/main" id="{237C2139-0F1B-427D-8E20-1BE0AB1EA19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40324" y="4770430"/>
            <a:ext cx="615872" cy="615872"/>
          </a:xfrm>
          <a:prstGeom prst="rect">
            <a:avLst/>
          </a:prstGeom>
        </p:spPr>
      </p:pic>
      <p:pic>
        <p:nvPicPr>
          <p:cNvPr id="52" name="Γραφικό 51" descr="Σύμβολο ανακύκλωσης">
            <a:extLst>
              <a:ext uri="{FF2B5EF4-FFF2-40B4-BE49-F238E27FC236}">
                <a16:creationId xmlns:a16="http://schemas.microsoft.com/office/drawing/2014/main" id="{7687A126-DCC7-41BB-B6E1-D73982FF3B1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935803" y="708258"/>
            <a:ext cx="606657" cy="611154"/>
          </a:xfrm>
          <a:prstGeom prst="rect">
            <a:avLst/>
          </a:prstGeom>
        </p:spPr>
      </p:pic>
      <p:pic>
        <p:nvPicPr>
          <p:cNvPr id="54" name="Γραφικό 53" descr="Ανάπτυξη επιχείρησης">
            <a:extLst>
              <a:ext uri="{FF2B5EF4-FFF2-40B4-BE49-F238E27FC236}">
                <a16:creationId xmlns:a16="http://schemas.microsoft.com/office/drawing/2014/main" id="{F790B39D-5823-421D-ADBE-903ED892CD0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106901" y="3050703"/>
            <a:ext cx="606657" cy="611154"/>
          </a:xfrm>
          <a:prstGeom prst="rect">
            <a:avLst/>
          </a:prstGeom>
        </p:spPr>
      </p:pic>
      <p:sp>
        <p:nvSpPr>
          <p:cNvPr id="2" name="TextBox 1">
            <a:extLst>
              <a:ext uri="{FF2B5EF4-FFF2-40B4-BE49-F238E27FC236}">
                <a16:creationId xmlns:a16="http://schemas.microsoft.com/office/drawing/2014/main" id="{22773F58-CAD9-F050-D46F-74E5DE241D2D}"/>
              </a:ext>
            </a:extLst>
          </p:cNvPr>
          <p:cNvSpPr txBox="1"/>
          <p:nvPr/>
        </p:nvSpPr>
        <p:spPr>
          <a:xfrm>
            <a:off x="975319" y="783003"/>
            <a:ext cx="1866181" cy="461665"/>
          </a:xfrm>
          <a:prstGeom prst="rect">
            <a:avLst/>
          </a:prstGeom>
          <a:noFill/>
        </p:spPr>
        <p:txBody>
          <a:bodyPr wrap="square" rtlCol="0">
            <a:spAutoFit/>
          </a:bodyPr>
          <a:lstStyle>
            <a:defPPr>
              <a:defRPr lang="el-GR"/>
            </a:defPPr>
            <a:lvl1pPr algn="ctr">
              <a:defRPr sz="1400" i="1"/>
            </a:lvl1pPr>
          </a:lstStyle>
          <a:p>
            <a:pPr algn="l"/>
            <a:r>
              <a:rPr lang="en-US" sz="2400" b="1" dirty="0">
                <a:latin typeface="Calibri" panose="020F0502020204030204" pitchFamily="34" charset="0"/>
                <a:cs typeface="Times New Roman" panose="02020603050405020304" pitchFamily="18" charset="0"/>
              </a:rPr>
              <a:t>Purpose</a:t>
            </a:r>
            <a:endParaRPr lang="el-GR" sz="1600" b="1" dirty="0">
              <a:latin typeface="Calibri" panose="020F0502020204030204" pitchFamily="34" charset="0"/>
              <a:cs typeface="Times New Roman" panose="02020603050405020304" pitchFamily="18" charset="0"/>
            </a:endParaRPr>
          </a:p>
        </p:txBody>
      </p:sp>
      <p:cxnSp>
        <p:nvCxnSpPr>
          <p:cNvPr id="4" name="Ευθεία γραμμή σύνδεσης 3">
            <a:extLst>
              <a:ext uri="{FF2B5EF4-FFF2-40B4-BE49-F238E27FC236}">
                <a16:creationId xmlns:a16="http://schemas.microsoft.com/office/drawing/2014/main" id="{54A2AAFF-8906-CD75-B8AE-B9379A994816}"/>
              </a:ext>
            </a:extLst>
          </p:cNvPr>
          <p:cNvCxnSpPr>
            <a:cxnSpLocks/>
          </p:cNvCxnSpPr>
          <p:nvPr/>
        </p:nvCxnSpPr>
        <p:spPr>
          <a:xfrm>
            <a:off x="1115472" y="1493027"/>
            <a:ext cx="592483" cy="0"/>
          </a:xfrm>
          <a:prstGeom prst="line">
            <a:avLst/>
          </a:prstGeom>
          <a:ln w="381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7" name="Εικόνα 6">
            <a:extLst>
              <a:ext uri="{FF2B5EF4-FFF2-40B4-BE49-F238E27FC236}">
                <a16:creationId xmlns:a16="http://schemas.microsoft.com/office/drawing/2014/main" id="{1D34DE30-EC9D-8BC4-A7AA-91E2FCF22D2A}"/>
              </a:ext>
            </a:extLst>
          </p:cNvPr>
          <p:cNvPicPr>
            <a:picLocks noChangeAspect="1"/>
          </p:cNvPicPr>
          <p:nvPr/>
        </p:nvPicPr>
        <p:blipFill rotWithShape="1">
          <a:blip r:embed="rId10">
            <a:extLst>
              <a:ext uri="{28A0092B-C50C-407E-A947-70E740481C1C}">
                <a14:useLocalDpi xmlns:a14="http://schemas.microsoft.com/office/drawing/2010/main" val="0"/>
              </a:ext>
            </a:extLst>
          </a:blip>
          <a:srcRect l="7225" r="46384"/>
          <a:stretch/>
        </p:blipFill>
        <p:spPr>
          <a:xfrm>
            <a:off x="3975045" y="-1"/>
            <a:ext cx="4241909" cy="6858000"/>
          </a:xfrm>
          <a:prstGeom prst="rect">
            <a:avLst/>
          </a:prstGeom>
        </p:spPr>
      </p:pic>
      <p:pic>
        <p:nvPicPr>
          <p:cNvPr id="11" name="Εικόνα 10">
            <a:extLst>
              <a:ext uri="{FF2B5EF4-FFF2-40B4-BE49-F238E27FC236}">
                <a16:creationId xmlns:a16="http://schemas.microsoft.com/office/drawing/2014/main" id="{8AE48277-1701-24DD-ED26-F1FEA06DCD3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7594" y="201950"/>
            <a:ext cx="1044648" cy="703581"/>
          </a:xfrm>
          <a:prstGeom prst="rect">
            <a:avLst/>
          </a:prstGeom>
        </p:spPr>
      </p:pic>
      <p:pic>
        <p:nvPicPr>
          <p:cNvPr id="3" name="Εικόνα 2">
            <a:extLst>
              <a:ext uri="{FF2B5EF4-FFF2-40B4-BE49-F238E27FC236}">
                <a16:creationId xmlns:a16="http://schemas.microsoft.com/office/drawing/2014/main" id="{7CA29EA6-CF02-CC31-4CAF-D442D385C20A}"/>
              </a:ext>
            </a:extLst>
          </p:cNvPr>
          <p:cNvPicPr>
            <a:picLocks noChangeAspect="1"/>
          </p:cNvPicPr>
          <p:nvPr/>
        </p:nvPicPr>
        <p:blipFill>
          <a:blip r:embed="rId12"/>
          <a:stretch>
            <a:fillRect/>
          </a:stretch>
        </p:blipFill>
        <p:spPr>
          <a:xfrm>
            <a:off x="8909828" y="5988919"/>
            <a:ext cx="2710344" cy="619662"/>
          </a:xfrm>
          <a:prstGeom prst="rect">
            <a:avLst/>
          </a:prstGeom>
        </p:spPr>
      </p:pic>
    </p:spTree>
    <p:extLst>
      <p:ext uri="{BB962C8B-B14F-4D97-AF65-F5344CB8AC3E}">
        <p14:creationId xmlns:p14="http://schemas.microsoft.com/office/powerpoint/2010/main" val="32296169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Εικόνα 8">
            <a:extLst>
              <a:ext uri="{FF2B5EF4-FFF2-40B4-BE49-F238E27FC236}">
                <a16:creationId xmlns:a16="http://schemas.microsoft.com/office/drawing/2014/main" id="{BC825EA2-C2D2-10C5-0BFF-6097D10280ED}"/>
              </a:ext>
            </a:extLst>
          </p:cNvPr>
          <p:cNvPicPr>
            <a:picLocks noChangeAspect="1"/>
          </p:cNvPicPr>
          <p:nvPr/>
        </p:nvPicPr>
        <p:blipFill rotWithShape="1">
          <a:blip r:embed="rId2">
            <a:extLst>
              <a:ext uri="{28A0092B-C50C-407E-A947-70E740481C1C}">
                <a14:useLocalDpi xmlns:a14="http://schemas.microsoft.com/office/drawing/2010/main" val="0"/>
              </a:ext>
            </a:extLst>
          </a:blip>
          <a:srcRect l="25312" t="32552" r="41204" b="609"/>
          <a:stretch/>
        </p:blipFill>
        <p:spPr>
          <a:xfrm>
            <a:off x="4563392" y="1061505"/>
            <a:ext cx="3061755" cy="4583873"/>
          </a:xfrm>
          <a:prstGeom prst="rect">
            <a:avLst/>
          </a:prstGeom>
        </p:spPr>
      </p:pic>
      <p:graphicFrame>
        <p:nvGraphicFramePr>
          <p:cNvPr id="19" name="Πίνακας 19">
            <a:extLst>
              <a:ext uri="{FF2B5EF4-FFF2-40B4-BE49-F238E27FC236}">
                <a16:creationId xmlns:a16="http://schemas.microsoft.com/office/drawing/2014/main" id="{A50D3FE0-FDCE-05A6-B270-5661BA69683D}"/>
              </a:ext>
            </a:extLst>
          </p:cNvPr>
          <p:cNvGraphicFramePr>
            <a:graphicFrameLocks noGrp="1"/>
          </p:cNvGraphicFramePr>
          <p:nvPr>
            <p:extLst>
              <p:ext uri="{D42A27DB-BD31-4B8C-83A1-F6EECF244321}">
                <p14:modId xmlns:p14="http://schemas.microsoft.com/office/powerpoint/2010/main" val="439888546"/>
              </p:ext>
            </p:extLst>
          </p:nvPr>
        </p:nvGraphicFramePr>
        <p:xfrm>
          <a:off x="8184065" y="1015973"/>
          <a:ext cx="3422232" cy="4813393"/>
        </p:xfrm>
        <a:graphic>
          <a:graphicData uri="http://schemas.openxmlformats.org/drawingml/2006/table">
            <a:tbl>
              <a:tblPr firstRow="1" bandRow="1">
                <a:tableStyleId>{22838BEF-8BB2-4498-84A7-C5851F593DF1}</a:tableStyleId>
              </a:tblPr>
              <a:tblGrid>
                <a:gridCol w="1711116">
                  <a:extLst>
                    <a:ext uri="{9D8B030D-6E8A-4147-A177-3AD203B41FA5}">
                      <a16:colId xmlns:a16="http://schemas.microsoft.com/office/drawing/2014/main" val="306688762"/>
                    </a:ext>
                  </a:extLst>
                </a:gridCol>
                <a:gridCol w="1711116">
                  <a:extLst>
                    <a:ext uri="{9D8B030D-6E8A-4147-A177-3AD203B41FA5}">
                      <a16:colId xmlns:a16="http://schemas.microsoft.com/office/drawing/2014/main" val="2629867075"/>
                    </a:ext>
                  </a:extLst>
                </a:gridCol>
              </a:tblGrid>
              <a:tr h="575877">
                <a:tc>
                  <a:txBody>
                    <a:bodyPr/>
                    <a:lstStyle/>
                    <a:p>
                      <a:endParaRPr lang="el-GR"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kern="1200" dirty="0">
                          <a:solidFill>
                            <a:schemeClr val="dk1"/>
                          </a:solidFill>
                          <a:latin typeface="+mn-lt"/>
                          <a:ea typeface="+mn-ea"/>
                          <a:cs typeface="+mn-cs"/>
                        </a:rPr>
                        <a:t>7.352,00 </a:t>
                      </a:r>
                      <a:r>
                        <a:rPr lang="el-GR" sz="1600" b="1" kern="1200" dirty="0">
                          <a:solidFill>
                            <a:schemeClr val="dk1"/>
                          </a:solidFill>
                          <a:latin typeface="+mn-lt"/>
                          <a:ea typeface="+mn-ea"/>
                          <a:cs typeface="+mn-cs"/>
                        </a:rPr>
                        <a:t>€</a:t>
                      </a:r>
                      <a:endParaRPr lang="en-US" sz="1600" b="1" kern="1200" dirty="0">
                        <a:solidFill>
                          <a:schemeClr val="dk1"/>
                        </a:solidFill>
                        <a:latin typeface="+mn-lt"/>
                        <a:ea typeface="+mn-ea"/>
                        <a:cs typeface="+mn-cs"/>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81940308"/>
                  </a:ext>
                </a:extLst>
              </a:tr>
              <a:tr h="575877">
                <a:tc>
                  <a:txBody>
                    <a:bodyPr/>
                    <a:lstStyle/>
                    <a:p>
                      <a:endParaRPr lang="el-GR"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l-GR" sz="1600" b="1" kern="1200" dirty="0">
                          <a:solidFill>
                            <a:schemeClr val="dk1"/>
                          </a:solidFill>
                          <a:latin typeface="+mn-lt"/>
                          <a:ea typeface="+mn-ea"/>
                          <a:cs typeface="+mn-cs"/>
                        </a:rPr>
                        <a:t>6.628,00 €</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83987004"/>
                  </a:ext>
                </a:extLst>
              </a:tr>
              <a:tr h="575877">
                <a:tc>
                  <a:txBody>
                    <a:bodyPr/>
                    <a:lstStyle/>
                    <a:p>
                      <a:endParaRPr lang="el-GR"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1600" b="1" kern="1200" dirty="0">
                          <a:solidFill>
                            <a:schemeClr val="dk1"/>
                          </a:solidFill>
                          <a:latin typeface="+mn-lt"/>
                          <a:ea typeface="+mn-ea"/>
                          <a:cs typeface="+mn-cs"/>
                        </a:rPr>
                        <a:t>4.000,00</a:t>
                      </a:r>
                      <a:r>
                        <a:rPr lang="el-GR" sz="1600" b="1" kern="1200" dirty="0">
                          <a:solidFill>
                            <a:schemeClr val="dk1"/>
                          </a:solidFill>
                          <a:latin typeface="+mn-lt"/>
                          <a:ea typeface="+mn-ea"/>
                          <a:cs typeface="+mn-cs"/>
                        </a:rPr>
                        <a:t> €</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30438498"/>
                  </a:ext>
                </a:extLst>
              </a:tr>
              <a:tr h="575877">
                <a:tc>
                  <a:txBody>
                    <a:bodyPr/>
                    <a:lstStyle/>
                    <a:p>
                      <a:endParaRPr lang="el-GR"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1600" b="1" kern="1200" dirty="0">
                          <a:solidFill>
                            <a:schemeClr val="dk1"/>
                          </a:solidFill>
                          <a:latin typeface="+mn-lt"/>
                          <a:ea typeface="+mn-ea"/>
                          <a:cs typeface="+mn-cs"/>
                        </a:rPr>
                        <a:t>4.000,00</a:t>
                      </a:r>
                      <a:r>
                        <a:rPr lang="el-GR" sz="1600" b="1" kern="1200" dirty="0">
                          <a:solidFill>
                            <a:schemeClr val="dk1"/>
                          </a:solidFill>
                          <a:latin typeface="+mn-lt"/>
                          <a:ea typeface="+mn-ea"/>
                          <a:cs typeface="+mn-cs"/>
                        </a:rPr>
                        <a:t> €</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6545639"/>
                  </a:ext>
                </a:extLst>
              </a:tr>
              <a:tr h="575877">
                <a:tc>
                  <a:txBody>
                    <a:bodyPr/>
                    <a:lstStyle/>
                    <a:p>
                      <a:endParaRPr lang="el-G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1600" b="1" kern="1200" dirty="0">
                          <a:solidFill>
                            <a:schemeClr val="dk1"/>
                          </a:solidFill>
                          <a:latin typeface="+mn-lt"/>
                          <a:ea typeface="+mn-ea"/>
                          <a:cs typeface="+mn-cs"/>
                        </a:rPr>
                        <a:t>7.900,00</a:t>
                      </a:r>
                      <a:r>
                        <a:rPr lang="el-GR" sz="1600" b="1" kern="1200" dirty="0">
                          <a:solidFill>
                            <a:schemeClr val="dk1"/>
                          </a:solidFill>
                          <a:latin typeface="+mn-lt"/>
                          <a:ea typeface="+mn-ea"/>
                          <a:cs typeface="+mn-cs"/>
                        </a:rPr>
                        <a:t> €</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76448338"/>
                  </a:ext>
                </a:extLst>
              </a:tr>
              <a:tr h="575877">
                <a:tc>
                  <a:txBody>
                    <a:bodyPr/>
                    <a:lstStyle/>
                    <a:p>
                      <a:endParaRPr lang="el-GR"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kern="1200" dirty="0">
                          <a:solidFill>
                            <a:schemeClr val="dk1"/>
                          </a:solidFill>
                          <a:latin typeface="+mn-lt"/>
                          <a:ea typeface="+mn-ea"/>
                          <a:cs typeface="+mn-cs"/>
                        </a:rPr>
                        <a:t>4.000,00</a:t>
                      </a:r>
                      <a:r>
                        <a:rPr lang="el-GR" sz="1600" b="1" kern="1200" dirty="0">
                          <a:solidFill>
                            <a:schemeClr val="dk1"/>
                          </a:solidFill>
                          <a:latin typeface="+mn-lt"/>
                          <a:ea typeface="+mn-ea"/>
                          <a:cs typeface="+mn-cs"/>
                        </a:rPr>
                        <a:t> €</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47303573"/>
                  </a:ext>
                </a:extLst>
              </a:tr>
              <a:tr h="575877">
                <a:tc>
                  <a:txBody>
                    <a:bodyPr/>
                    <a:lstStyle/>
                    <a:p>
                      <a:endParaRPr lang="el-GR"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kern="1200" dirty="0">
                          <a:solidFill>
                            <a:schemeClr val="dk1"/>
                          </a:solidFill>
                          <a:latin typeface="+mn-lt"/>
                          <a:ea typeface="+mn-ea"/>
                          <a:cs typeface="+mn-cs"/>
                        </a:rPr>
                        <a:t>2.000,00</a:t>
                      </a:r>
                      <a:r>
                        <a:rPr lang="el-GR" sz="1600" b="1" kern="1200" dirty="0">
                          <a:solidFill>
                            <a:schemeClr val="dk1"/>
                          </a:solidFill>
                          <a:latin typeface="+mn-lt"/>
                          <a:ea typeface="+mn-ea"/>
                          <a:cs typeface="+mn-cs"/>
                        </a:rPr>
                        <a:t> €</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7677048"/>
                  </a:ext>
                </a:extLst>
              </a:tr>
              <a:tr h="782254">
                <a:tc>
                  <a:txBody>
                    <a:bodyPr/>
                    <a:lstStyle/>
                    <a:p>
                      <a:endParaRPr lang="el-G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kern="1200" dirty="0">
                          <a:solidFill>
                            <a:schemeClr val="dk1"/>
                          </a:solidFill>
                          <a:latin typeface="+mn-lt"/>
                          <a:ea typeface="+mn-ea"/>
                          <a:cs typeface="+mn-cs"/>
                        </a:rPr>
                        <a:t>6.000,00</a:t>
                      </a:r>
                      <a:r>
                        <a:rPr lang="el-GR" sz="1600" b="1" kern="1200" dirty="0">
                          <a:solidFill>
                            <a:schemeClr val="dk1"/>
                          </a:solidFill>
                          <a:latin typeface="+mn-lt"/>
                          <a:ea typeface="+mn-ea"/>
                          <a:cs typeface="+mn-cs"/>
                        </a:rPr>
                        <a:t> €</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51143061"/>
                  </a:ext>
                </a:extLst>
              </a:tr>
            </a:tbl>
          </a:graphicData>
        </a:graphic>
      </p:graphicFrame>
      <p:sp>
        <p:nvSpPr>
          <p:cNvPr id="7" name="Ορθογώνιο 6">
            <a:extLst>
              <a:ext uri="{FF2B5EF4-FFF2-40B4-BE49-F238E27FC236}">
                <a16:creationId xmlns:a16="http://schemas.microsoft.com/office/drawing/2014/main" id="{79837A29-EDE8-42A8-8AAB-5768DB3A9B54}"/>
              </a:ext>
            </a:extLst>
          </p:cNvPr>
          <p:cNvSpPr/>
          <p:nvPr/>
        </p:nvSpPr>
        <p:spPr>
          <a:xfrm>
            <a:off x="0" y="0"/>
            <a:ext cx="6096000" cy="6858000"/>
          </a:xfrm>
          <a:prstGeom prst="rect">
            <a:avLst/>
          </a:prstGeom>
          <a:solidFill>
            <a:schemeClr val="accent1">
              <a:lumMod val="60000"/>
              <a:lumOff val="4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800" dirty="0"/>
          </a:p>
        </p:txBody>
      </p:sp>
      <p:sp>
        <p:nvSpPr>
          <p:cNvPr id="45" name="TextBox 44">
            <a:extLst>
              <a:ext uri="{FF2B5EF4-FFF2-40B4-BE49-F238E27FC236}">
                <a16:creationId xmlns:a16="http://schemas.microsoft.com/office/drawing/2014/main" id="{31065833-85C4-4527-8E8A-205AEAF0F26D}"/>
              </a:ext>
            </a:extLst>
          </p:cNvPr>
          <p:cNvSpPr txBox="1"/>
          <p:nvPr/>
        </p:nvSpPr>
        <p:spPr>
          <a:xfrm>
            <a:off x="566556" y="4001267"/>
            <a:ext cx="3743792" cy="2246769"/>
          </a:xfrm>
          <a:prstGeom prst="rect">
            <a:avLst/>
          </a:prstGeom>
          <a:noFill/>
        </p:spPr>
        <p:txBody>
          <a:bodyPr wrap="square">
            <a:spAutoFit/>
          </a:bodyPr>
          <a:lstStyle/>
          <a:p>
            <a:r>
              <a:rPr lang="en-US" sz="2000" dirty="0">
                <a:ea typeface="Times New Roman" panose="02020603050405020304" pitchFamily="18" charset="0"/>
                <a:cs typeface="Times New Roman" panose="02020603050405020304" pitchFamily="18" charset="0"/>
              </a:rPr>
              <a:t>The Coordination - Project management action of the main phase has two partial actions:</a:t>
            </a:r>
          </a:p>
          <a:p>
            <a:pPr marL="342900" indent="-342900">
              <a:buFont typeface="+mj-lt"/>
              <a:buAutoNum type="arabicPeriod"/>
            </a:pPr>
            <a:r>
              <a:rPr lang="en-US" sz="2000" dirty="0">
                <a:ea typeface="Times New Roman" panose="02020603050405020304" pitchFamily="18" charset="0"/>
                <a:cs typeface="Times New Roman" panose="02020603050405020304" pitchFamily="18" charset="0"/>
              </a:rPr>
              <a:t>Joint actions provision of services</a:t>
            </a:r>
          </a:p>
          <a:p>
            <a:pPr marL="342900" indent="-342900">
              <a:buFont typeface="+mj-lt"/>
              <a:buAutoNum type="arabicPeriod"/>
            </a:pPr>
            <a:r>
              <a:rPr lang="en-US" sz="2000" dirty="0">
                <a:ea typeface="Times New Roman" panose="02020603050405020304" pitchFamily="18" charset="0"/>
                <a:cs typeface="Times New Roman" panose="02020603050405020304" pitchFamily="18" charset="0"/>
              </a:rPr>
              <a:t>Local action consulting services </a:t>
            </a:r>
            <a:endParaRPr lang="el-GR" sz="2000" dirty="0">
              <a:effectLst/>
              <a:ea typeface="Times New Roman" panose="02020603050405020304" pitchFamily="18" charset="0"/>
              <a:cs typeface="Times New Roman" panose="02020603050405020304" pitchFamily="18" charset="0"/>
            </a:endParaRPr>
          </a:p>
        </p:txBody>
      </p:sp>
      <p:pic>
        <p:nvPicPr>
          <p:cNvPr id="3" name="Εικόνα 2">
            <a:extLst>
              <a:ext uri="{FF2B5EF4-FFF2-40B4-BE49-F238E27FC236}">
                <a16:creationId xmlns:a16="http://schemas.microsoft.com/office/drawing/2014/main" id="{81CBA77F-7332-F118-0584-2207844446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7594" y="249420"/>
            <a:ext cx="1044648" cy="703581"/>
          </a:xfrm>
          <a:prstGeom prst="rect">
            <a:avLst/>
          </a:prstGeom>
        </p:spPr>
      </p:pic>
      <p:cxnSp>
        <p:nvCxnSpPr>
          <p:cNvPr id="4" name="Ευθεία γραμμή σύνδεσης 3">
            <a:extLst>
              <a:ext uri="{FF2B5EF4-FFF2-40B4-BE49-F238E27FC236}">
                <a16:creationId xmlns:a16="http://schemas.microsoft.com/office/drawing/2014/main" id="{54A2AAFF-8906-CD75-B8AE-B9379A994816}"/>
              </a:ext>
            </a:extLst>
          </p:cNvPr>
          <p:cNvCxnSpPr>
            <a:cxnSpLocks/>
          </p:cNvCxnSpPr>
          <p:nvPr/>
        </p:nvCxnSpPr>
        <p:spPr>
          <a:xfrm>
            <a:off x="1092449" y="1602548"/>
            <a:ext cx="592483" cy="0"/>
          </a:xfrm>
          <a:prstGeom prst="line">
            <a:avLst/>
          </a:prstGeom>
          <a:ln w="381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C395FB6-FEB5-9E37-0953-533C615D835A}"/>
              </a:ext>
            </a:extLst>
          </p:cNvPr>
          <p:cNvSpPr txBox="1"/>
          <p:nvPr/>
        </p:nvSpPr>
        <p:spPr>
          <a:xfrm>
            <a:off x="2300985" y="345172"/>
            <a:ext cx="3058296" cy="461665"/>
          </a:xfrm>
          <a:prstGeom prst="rect">
            <a:avLst/>
          </a:prstGeom>
          <a:noFill/>
        </p:spPr>
        <p:txBody>
          <a:bodyPr wrap="square" rtlCol="0">
            <a:spAutoFit/>
          </a:bodyPr>
          <a:lstStyle>
            <a:defPPr>
              <a:defRPr lang="el-GR"/>
            </a:defPPr>
            <a:lvl1pPr>
              <a:defRPr sz="2400" b="1" i="1">
                <a:latin typeface="Calibri" panose="020F0502020204030204" pitchFamily="34" charset="0"/>
                <a:cs typeface="Times New Roman" panose="02020603050405020304" pitchFamily="18" charset="0"/>
              </a:defRPr>
            </a:lvl1pPr>
          </a:lstStyle>
          <a:p>
            <a:r>
              <a:rPr lang="en-US" dirty="0">
                <a:solidFill>
                  <a:schemeClr val="bg1"/>
                </a:solidFill>
              </a:rPr>
              <a:t>Main phase</a:t>
            </a:r>
            <a:endParaRPr lang="el-GR" dirty="0">
              <a:solidFill>
                <a:schemeClr val="bg1"/>
              </a:solidFill>
            </a:endParaRPr>
          </a:p>
        </p:txBody>
      </p:sp>
      <p:pic>
        <p:nvPicPr>
          <p:cNvPr id="11" name="Εικόνα 10">
            <a:extLst>
              <a:ext uri="{FF2B5EF4-FFF2-40B4-BE49-F238E27FC236}">
                <a16:creationId xmlns:a16="http://schemas.microsoft.com/office/drawing/2014/main" id="{8D3AE390-ECDF-3093-CEDA-EF8B6701FA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60847" y="1656321"/>
            <a:ext cx="1619908" cy="367402"/>
          </a:xfrm>
          <a:prstGeom prst="rect">
            <a:avLst/>
          </a:prstGeom>
        </p:spPr>
      </p:pic>
      <p:pic>
        <p:nvPicPr>
          <p:cNvPr id="12" name="Εικόνα 11">
            <a:extLst>
              <a:ext uri="{FF2B5EF4-FFF2-40B4-BE49-F238E27FC236}">
                <a16:creationId xmlns:a16="http://schemas.microsoft.com/office/drawing/2014/main" id="{FAA25079-0F4E-8E5F-B0F9-2D2DD89EAE37}"/>
              </a:ext>
            </a:extLst>
          </p:cNvPr>
          <p:cNvPicPr>
            <a:picLocks noChangeAspect="1"/>
          </p:cNvPicPr>
          <p:nvPr/>
        </p:nvPicPr>
        <p:blipFill>
          <a:blip r:embed="rId5"/>
          <a:stretch>
            <a:fillRect/>
          </a:stretch>
        </p:blipFill>
        <p:spPr>
          <a:xfrm>
            <a:off x="8616356" y="3353442"/>
            <a:ext cx="911571" cy="502621"/>
          </a:xfrm>
          <a:prstGeom prst="rect">
            <a:avLst/>
          </a:prstGeom>
        </p:spPr>
      </p:pic>
      <p:pic>
        <p:nvPicPr>
          <p:cNvPr id="13" name="Εικόνα 12">
            <a:extLst>
              <a:ext uri="{FF2B5EF4-FFF2-40B4-BE49-F238E27FC236}">
                <a16:creationId xmlns:a16="http://schemas.microsoft.com/office/drawing/2014/main" id="{C56ED367-95F9-FE69-4FAE-6A764EF315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30151" y="2269617"/>
            <a:ext cx="1383062" cy="382647"/>
          </a:xfrm>
          <a:prstGeom prst="rect">
            <a:avLst/>
          </a:prstGeom>
        </p:spPr>
      </p:pic>
      <p:pic>
        <p:nvPicPr>
          <p:cNvPr id="15" name="Εικόνα 14">
            <a:extLst>
              <a:ext uri="{FF2B5EF4-FFF2-40B4-BE49-F238E27FC236}">
                <a16:creationId xmlns:a16="http://schemas.microsoft.com/office/drawing/2014/main" id="{1A995244-62E3-B6CF-92B5-ABA4F557CB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61567" y="1077048"/>
            <a:ext cx="647609" cy="457962"/>
          </a:xfrm>
          <a:prstGeom prst="rect">
            <a:avLst/>
          </a:prstGeom>
        </p:spPr>
      </p:pic>
      <p:pic>
        <p:nvPicPr>
          <p:cNvPr id="16" name="Εικόνα 15">
            <a:extLst>
              <a:ext uri="{FF2B5EF4-FFF2-40B4-BE49-F238E27FC236}">
                <a16:creationId xmlns:a16="http://schemas.microsoft.com/office/drawing/2014/main" id="{49666336-C374-A7D2-D050-1E748877953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61998" y="3932240"/>
            <a:ext cx="919359" cy="480365"/>
          </a:xfrm>
          <a:prstGeom prst="rect">
            <a:avLst/>
          </a:prstGeom>
        </p:spPr>
      </p:pic>
      <p:pic>
        <p:nvPicPr>
          <p:cNvPr id="17" name="Εικόνα 16">
            <a:extLst>
              <a:ext uri="{FF2B5EF4-FFF2-40B4-BE49-F238E27FC236}">
                <a16:creationId xmlns:a16="http://schemas.microsoft.com/office/drawing/2014/main" id="{B8D32BDC-84BD-2508-E129-CADE22D8A7C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78100" y="5178307"/>
            <a:ext cx="887157" cy="482614"/>
          </a:xfrm>
          <a:prstGeom prst="rect">
            <a:avLst/>
          </a:prstGeom>
        </p:spPr>
      </p:pic>
      <p:pic>
        <p:nvPicPr>
          <p:cNvPr id="18" name="Εικόνα 17">
            <a:extLst>
              <a:ext uri="{FF2B5EF4-FFF2-40B4-BE49-F238E27FC236}">
                <a16:creationId xmlns:a16="http://schemas.microsoft.com/office/drawing/2014/main" id="{0BFAFDBA-312F-B71B-7C35-773C2B8C853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295103" y="4488782"/>
            <a:ext cx="1453147" cy="516536"/>
          </a:xfrm>
          <a:prstGeom prst="rect">
            <a:avLst/>
          </a:prstGeom>
        </p:spPr>
      </p:pic>
      <p:pic>
        <p:nvPicPr>
          <p:cNvPr id="22" name="Εικόνα 21">
            <a:extLst>
              <a:ext uri="{FF2B5EF4-FFF2-40B4-BE49-F238E27FC236}">
                <a16:creationId xmlns:a16="http://schemas.microsoft.com/office/drawing/2014/main" id="{DAF82ADE-D3D4-816C-C256-82B63A9DCE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30151" y="2819941"/>
            <a:ext cx="1383062" cy="382647"/>
          </a:xfrm>
          <a:prstGeom prst="rect">
            <a:avLst/>
          </a:prstGeom>
        </p:spPr>
      </p:pic>
      <p:sp>
        <p:nvSpPr>
          <p:cNvPr id="2" name="TextBox 1">
            <a:extLst>
              <a:ext uri="{FF2B5EF4-FFF2-40B4-BE49-F238E27FC236}">
                <a16:creationId xmlns:a16="http://schemas.microsoft.com/office/drawing/2014/main" id="{E0F8CCAC-6C2B-85EA-8243-E57E4942B786}"/>
              </a:ext>
            </a:extLst>
          </p:cNvPr>
          <p:cNvSpPr txBox="1"/>
          <p:nvPr/>
        </p:nvSpPr>
        <p:spPr>
          <a:xfrm>
            <a:off x="648197" y="3250809"/>
            <a:ext cx="3058296" cy="707886"/>
          </a:xfrm>
          <a:prstGeom prst="rect">
            <a:avLst/>
          </a:prstGeom>
          <a:noFill/>
        </p:spPr>
        <p:txBody>
          <a:bodyPr wrap="square" rtlCol="0">
            <a:spAutoFit/>
          </a:bodyPr>
          <a:lstStyle>
            <a:defPPr>
              <a:defRPr lang="el-GR"/>
            </a:defPPr>
            <a:lvl1pPr>
              <a:defRPr sz="2400" b="1" i="1">
                <a:latin typeface="Calibri" panose="020F0502020204030204" pitchFamily="34" charset="0"/>
                <a:cs typeface="Times New Roman" panose="02020603050405020304" pitchFamily="18" charset="0"/>
              </a:defRPr>
            </a:lvl1pPr>
          </a:lstStyle>
          <a:p>
            <a:r>
              <a:rPr lang="en-US" sz="2000" dirty="0">
                <a:solidFill>
                  <a:schemeClr val="bg1"/>
                </a:solidFill>
                <a:effectLst/>
                <a:ea typeface="Times New Roman" panose="02020603050405020304" pitchFamily="18" charset="0"/>
                <a:cs typeface="Times New Roman" panose="02020603050405020304" pitchFamily="18" charset="0"/>
              </a:rPr>
              <a:t>Coordination - Project management</a:t>
            </a:r>
            <a:endParaRPr lang="el-GR" sz="2000" dirty="0">
              <a:solidFill>
                <a:schemeClr val="bg1"/>
              </a:solidFill>
            </a:endParaRPr>
          </a:p>
        </p:txBody>
      </p:sp>
      <p:sp>
        <p:nvSpPr>
          <p:cNvPr id="6" name="TextBox 5">
            <a:extLst>
              <a:ext uri="{FF2B5EF4-FFF2-40B4-BE49-F238E27FC236}">
                <a16:creationId xmlns:a16="http://schemas.microsoft.com/office/drawing/2014/main" id="{BEB7DCFA-CC3B-8214-8FB7-A0B5D167A94E}"/>
              </a:ext>
            </a:extLst>
          </p:cNvPr>
          <p:cNvSpPr txBox="1"/>
          <p:nvPr/>
        </p:nvSpPr>
        <p:spPr>
          <a:xfrm>
            <a:off x="560045" y="829055"/>
            <a:ext cx="6579987" cy="2492990"/>
          </a:xfrm>
          <a:prstGeom prst="rect">
            <a:avLst/>
          </a:prstGeom>
          <a:noFill/>
        </p:spPr>
        <p:txBody>
          <a:bodyPr wrap="square">
            <a:spAutoFit/>
          </a:bodyPr>
          <a:lstStyle/>
          <a:p>
            <a:r>
              <a:rPr lang="en-US" sz="2400" dirty="0">
                <a:effectLst/>
                <a:ea typeface="Times New Roman" panose="02020603050405020304" pitchFamily="18" charset="0"/>
                <a:cs typeface="Times New Roman" panose="02020603050405020304" pitchFamily="18" charset="0"/>
              </a:rPr>
              <a:t>Coordination</a:t>
            </a:r>
          </a:p>
          <a:p>
            <a:r>
              <a:rPr lang="en-US" sz="2400" dirty="0">
                <a:effectLst/>
                <a:ea typeface="Times New Roman" panose="02020603050405020304" pitchFamily="18" charset="0"/>
                <a:cs typeface="Times New Roman" panose="02020603050405020304" pitchFamily="18" charset="0"/>
              </a:rPr>
              <a:t>Road Map and strategic studies for blue actions in each area. </a:t>
            </a:r>
          </a:p>
          <a:p>
            <a:r>
              <a:rPr lang="en-US" sz="2400" dirty="0">
                <a:effectLst/>
                <a:ea typeface="Times New Roman" panose="02020603050405020304" pitchFamily="18" charset="0"/>
                <a:cs typeface="Times New Roman" panose="02020603050405020304" pitchFamily="18" charset="0"/>
              </a:rPr>
              <a:t>Studies to examine the climate changes </a:t>
            </a:r>
          </a:p>
          <a:p>
            <a:r>
              <a:rPr lang="en-US" sz="2400" dirty="0">
                <a:ea typeface="Times New Roman" panose="02020603050405020304" pitchFamily="18" charset="0"/>
                <a:cs typeface="Times New Roman" panose="02020603050405020304" pitchFamily="18" charset="0"/>
              </a:rPr>
              <a:t>E- Port </a:t>
            </a:r>
            <a:endParaRPr lang="en-US" sz="2400" dirty="0">
              <a:effectLst/>
              <a:ea typeface="Times New Roman" panose="02020603050405020304" pitchFamily="18" charset="0"/>
              <a:cs typeface="Times New Roman" panose="02020603050405020304" pitchFamily="18" charset="0"/>
            </a:endParaRPr>
          </a:p>
          <a:p>
            <a:r>
              <a:rPr lang="en-US" sz="2400" dirty="0">
                <a:ea typeface="Times New Roman" panose="02020603050405020304" pitchFamily="18" charset="0"/>
                <a:cs typeface="Times New Roman" panose="02020603050405020304" pitchFamily="18" charset="0"/>
              </a:rPr>
              <a:t>Dissemination – Assessment </a:t>
            </a:r>
            <a:endParaRPr lang="en-US" sz="2400" dirty="0">
              <a:effectLst/>
              <a:ea typeface="Times New Roman" panose="02020603050405020304" pitchFamily="18" charset="0"/>
              <a:cs typeface="Times New Roman" panose="02020603050405020304" pitchFamily="18" charset="0"/>
            </a:endParaRPr>
          </a:p>
          <a:p>
            <a:endParaRPr lang="el-GR" sz="1200" dirty="0">
              <a:effectLst/>
              <a:ea typeface="Times New Roman" panose="02020603050405020304" pitchFamily="18" charset="0"/>
              <a:cs typeface="Times New Roman" panose="02020603050405020304" pitchFamily="18" charset="0"/>
            </a:endParaRPr>
          </a:p>
        </p:txBody>
      </p:sp>
      <p:pic>
        <p:nvPicPr>
          <p:cNvPr id="5" name="Εικόνα 4">
            <a:extLst>
              <a:ext uri="{FF2B5EF4-FFF2-40B4-BE49-F238E27FC236}">
                <a16:creationId xmlns:a16="http://schemas.microsoft.com/office/drawing/2014/main" id="{524CCF4A-52A8-DF6B-F329-581273E179F6}"/>
              </a:ext>
            </a:extLst>
          </p:cNvPr>
          <p:cNvPicPr>
            <a:picLocks noChangeAspect="1"/>
          </p:cNvPicPr>
          <p:nvPr/>
        </p:nvPicPr>
        <p:blipFill>
          <a:blip r:embed="rId11"/>
          <a:stretch>
            <a:fillRect/>
          </a:stretch>
        </p:blipFill>
        <p:spPr>
          <a:xfrm>
            <a:off x="8837761" y="291379"/>
            <a:ext cx="2710344" cy="619662"/>
          </a:xfrm>
          <a:prstGeom prst="rect">
            <a:avLst/>
          </a:prstGeom>
        </p:spPr>
      </p:pic>
    </p:spTree>
    <p:extLst>
      <p:ext uri="{BB962C8B-B14F-4D97-AF65-F5344CB8AC3E}">
        <p14:creationId xmlns:p14="http://schemas.microsoft.com/office/powerpoint/2010/main" val="32903529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Πίνακας 19">
            <a:extLst>
              <a:ext uri="{FF2B5EF4-FFF2-40B4-BE49-F238E27FC236}">
                <a16:creationId xmlns:a16="http://schemas.microsoft.com/office/drawing/2014/main" id="{A50D3FE0-FDCE-05A6-B270-5661BA69683D}"/>
              </a:ext>
            </a:extLst>
          </p:cNvPr>
          <p:cNvGraphicFramePr>
            <a:graphicFrameLocks noGrp="1"/>
          </p:cNvGraphicFramePr>
          <p:nvPr>
            <p:extLst>
              <p:ext uri="{D42A27DB-BD31-4B8C-83A1-F6EECF244321}">
                <p14:modId xmlns:p14="http://schemas.microsoft.com/office/powerpoint/2010/main" val="3912861519"/>
              </p:ext>
            </p:extLst>
          </p:nvPr>
        </p:nvGraphicFramePr>
        <p:xfrm>
          <a:off x="8184065" y="1015973"/>
          <a:ext cx="3422232" cy="4813393"/>
        </p:xfrm>
        <a:graphic>
          <a:graphicData uri="http://schemas.openxmlformats.org/drawingml/2006/table">
            <a:tbl>
              <a:tblPr firstRow="1" bandRow="1">
                <a:tableStyleId>{22838BEF-8BB2-4498-84A7-C5851F593DF1}</a:tableStyleId>
              </a:tblPr>
              <a:tblGrid>
                <a:gridCol w="1711116">
                  <a:extLst>
                    <a:ext uri="{9D8B030D-6E8A-4147-A177-3AD203B41FA5}">
                      <a16:colId xmlns:a16="http://schemas.microsoft.com/office/drawing/2014/main" val="306688762"/>
                    </a:ext>
                  </a:extLst>
                </a:gridCol>
                <a:gridCol w="1711116">
                  <a:extLst>
                    <a:ext uri="{9D8B030D-6E8A-4147-A177-3AD203B41FA5}">
                      <a16:colId xmlns:a16="http://schemas.microsoft.com/office/drawing/2014/main" val="2629867075"/>
                    </a:ext>
                  </a:extLst>
                </a:gridCol>
              </a:tblGrid>
              <a:tr h="575877">
                <a:tc>
                  <a:txBody>
                    <a:bodyPr/>
                    <a:lstStyle/>
                    <a:p>
                      <a:endParaRPr lang="el-GR"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kern="1200" dirty="0">
                          <a:solidFill>
                            <a:schemeClr val="dk1"/>
                          </a:solidFill>
                          <a:latin typeface="+mn-lt"/>
                          <a:ea typeface="+mn-ea"/>
                          <a:cs typeface="+mn-cs"/>
                        </a:rPr>
                        <a:t>29.000,00 </a:t>
                      </a:r>
                      <a:r>
                        <a:rPr lang="el-GR" sz="1600" b="1" kern="1200" dirty="0">
                          <a:solidFill>
                            <a:schemeClr val="dk1"/>
                          </a:solidFill>
                          <a:latin typeface="+mn-lt"/>
                          <a:ea typeface="+mn-ea"/>
                          <a:cs typeface="+mn-cs"/>
                        </a:rPr>
                        <a:t>€</a:t>
                      </a:r>
                      <a:endParaRPr lang="en-US" sz="1600" b="1" kern="1200" dirty="0">
                        <a:solidFill>
                          <a:schemeClr val="dk1"/>
                        </a:solidFill>
                        <a:latin typeface="+mn-lt"/>
                        <a:ea typeface="+mn-ea"/>
                        <a:cs typeface="+mn-cs"/>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81940308"/>
                  </a:ext>
                </a:extLst>
              </a:tr>
              <a:tr h="575877">
                <a:tc>
                  <a:txBody>
                    <a:bodyPr/>
                    <a:lstStyle/>
                    <a:p>
                      <a:endParaRPr lang="el-GR"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1600" b="1" kern="1200" dirty="0">
                          <a:solidFill>
                            <a:schemeClr val="dk1"/>
                          </a:solidFill>
                          <a:latin typeface="+mn-lt"/>
                          <a:ea typeface="+mn-ea"/>
                          <a:cs typeface="+mn-cs"/>
                        </a:rPr>
                        <a:t>30</a:t>
                      </a:r>
                      <a:r>
                        <a:rPr lang="el-GR" sz="1600" b="1" kern="1200" dirty="0">
                          <a:solidFill>
                            <a:schemeClr val="dk1"/>
                          </a:solidFill>
                          <a:latin typeface="+mn-lt"/>
                          <a:ea typeface="+mn-ea"/>
                          <a:cs typeface="+mn-cs"/>
                        </a:rPr>
                        <a:t>.</a:t>
                      </a:r>
                      <a:r>
                        <a:rPr lang="en-US" sz="1600" b="1" kern="1200" dirty="0">
                          <a:solidFill>
                            <a:schemeClr val="dk1"/>
                          </a:solidFill>
                          <a:latin typeface="+mn-lt"/>
                          <a:ea typeface="+mn-ea"/>
                          <a:cs typeface="+mn-cs"/>
                        </a:rPr>
                        <a:t>000</a:t>
                      </a:r>
                      <a:r>
                        <a:rPr lang="el-GR" sz="1600" b="1" kern="1200" dirty="0">
                          <a:solidFill>
                            <a:schemeClr val="dk1"/>
                          </a:solidFill>
                          <a:latin typeface="+mn-lt"/>
                          <a:ea typeface="+mn-ea"/>
                          <a:cs typeface="+mn-cs"/>
                        </a:rPr>
                        <a:t>,00 €</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83987004"/>
                  </a:ext>
                </a:extLst>
              </a:tr>
              <a:tr h="575877">
                <a:tc>
                  <a:txBody>
                    <a:bodyPr/>
                    <a:lstStyle/>
                    <a:p>
                      <a:endParaRPr lang="el-GR"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1600" b="1" kern="1200" dirty="0">
                          <a:solidFill>
                            <a:schemeClr val="dk1"/>
                          </a:solidFill>
                          <a:latin typeface="+mn-lt"/>
                          <a:ea typeface="+mn-ea"/>
                          <a:cs typeface="+mn-cs"/>
                        </a:rPr>
                        <a:t>10.000,00</a:t>
                      </a:r>
                      <a:r>
                        <a:rPr lang="el-GR" sz="1600" b="1" kern="1200" dirty="0">
                          <a:solidFill>
                            <a:schemeClr val="dk1"/>
                          </a:solidFill>
                          <a:latin typeface="+mn-lt"/>
                          <a:ea typeface="+mn-ea"/>
                          <a:cs typeface="+mn-cs"/>
                        </a:rPr>
                        <a:t> €</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30438498"/>
                  </a:ext>
                </a:extLst>
              </a:tr>
              <a:tr h="575877">
                <a:tc>
                  <a:txBody>
                    <a:bodyPr/>
                    <a:lstStyle/>
                    <a:p>
                      <a:endParaRPr lang="el-GR"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1600" b="1" kern="1200" dirty="0">
                          <a:solidFill>
                            <a:schemeClr val="dk1"/>
                          </a:solidFill>
                          <a:latin typeface="+mn-lt"/>
                          <a:ea typeface="+mn-ea"/>
                          <a:cs typeface="+mn-cs"/>
                        </a:rPr>
                        <a:t>10.000,00</a:t>
                      </a:r>
                      <a:r>
                        <a:rPr lang="el-GR" sz="1600" b="1" kern="1200" dirty="0">
                          <a:solidFill>
                            <a:schemeClr val="dk1"/>
                          </a:solidFill>
                          <a:latin typeface="+mn-lt"/>
                          <a:ea typeface="+mn-ea"/>
                          <a:cs typeface="+mn-cs"/>
                        </a:rPr>
                        <a:t> €</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6545639"/>
                  </a:ext>
                </a:extLst>
              </a:tr>
              <a:tr h="575877">
                <a:tc>
                  <a:txBody>
                    <a:bodyPr/>
                    <a:lstStyle/>
                    <a:p>
                      <a:endParaRPr lang="el-G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1600" b="1" kern="1200" dirty="0">
                          <a:solidFill>
                            <a:schemeClr val="dk1"/>
                          </a:solidFill>
                          <a:latin typeface="+mn-lt"/>
                          <a:ea typeface="+mn-ea"/>
                          <a:cs typeface="+mn-cs"/>
                        </a:rPr>
                        <a:t>12.500,00</a:t>
                      </a:r>
                      <a:r>
                        <a:rPr lang="el-GR" sz="1600" b="1" kern="1200" dirty="0">
                          <a:solidFill>
                            <a:schemeClr val="dk1"/>
                          </a:solidFill>
                          <a:latin typeface="+mn-lt"/>
                          <a:ea typeface="+mn-ea"/>
                          <a:cs typeface="+mn-cs"/>
                        </a:rPr>
                        <a:t> €</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76448338"/>
                  </a:ext>
                </a:extLst>
              </a:tr>
              <a:tr h="575877">
                <a:tc>
                  <a:txBody>
                    <a:bodyPr/>
                    <a:lstStyle/>
                    <a:p>
                      <a:endParaRPr lang="el-GR"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kern="1200" dirty="0">
                          <a:solidFill>
                            <a:schemeClr val="dk1"/>
                          </a:solidFill>
                          <a:latin typeface="+mn-lt"/>
                          <a:ea typeface="+mn-ea"/>
                          <a:cs typeface="+mn-cs"/>
                        </a:rPr>
                        <a:t>36.500,00</a:t>
                      </a:r>
                      <a:r>
                        <a:rPr lang="el-GR" sz="1600" b="1" kern="1200" dirty="0">
                          <a:solidFill>
                            <a:schemeClr val="dk1"/>
                          </a:solidFill>
                          <a:latin typeface="+mn-lt"/>
                          <a:ea typeface="+mn-ea"/>
                          <a:cs typeface="+mn-cs"/>
                        </a:rPr>
                        <a:t> €</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47303573"/>
                  </a:ext>
                </a:extLst>
              </a:tr>
              <a:tr h="575877">
                <a:tc>
                  <a:txBody>
                    <a:bodyPr/>
                    <a:lstStyle/>
                    <a:p>
                      <a:endParaRPr lang="el-GR"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kern="1200" dirty="0">
                          <a:solidFill>
                            <a:schemeClr val="dk1"/>
                          </a:solidFill>
                          <a:latin typeface="+mn-lt"/>
                          <a:ea typeface="+mn-ea"/>
                          <a:cs typeface="+mn-cs"/>
                        </a:rPr>
                        <a:t>10.750,00</a:t>
                      </a:r>
                      <a:r>
                        <a:rPr lang="el-GR" sz="1600" b="1" kern="1200" dirty="0">
                          <a:solidFill>
                            <a:schemeClr val="dk1"/>
                          </a:solidFill>
                          <a:latin typeface="+mn-lt"/>
                          <a:ea typeface="+mn-ea"/>
                          <a:cs typeface="+mn-cs"/>
                        </a:rPr>
                        <a:t> €</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7677048"/>
                  </a:ext>
                </a:extLst>
              </a:tr>
              <a:tr h="782254">
                <a:tc>
                  <a:txBody>
                    <a:bodyPr/>
                    <a:lstStyle/>
                    <a:p>
                      <a:endParaRPr lang="el-G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kern="1200" dirty="0">
                          <a:solidFill>
                            <a:schemeClr val="dk1"/>
                          </a:solidFill>
                          <a:latin typeface="+mn-lt"/>
                          <a:ea typeface="+mn-ea"/>
                          <a:cs typeface="+mn-cs"/>
                        </a:rPr>
                        <a:t>12.500,00</a:t>
                      </a:r>
                      <a:r>
                        <a:rPr lang="el-GR" sz="1600" b="1" kern="1200" dirty="0">
                          <a:solidFill>
                            <a:schemeClr val="dk1"/>
                          </a:solidFill>
                          <a:latin typeface="+mn-lt"/>
                          <a:ea typeface="+mn-ea"/>
                          <a:cs typeface="+mn-cs"/>
                        </a:rPr>
                        <a:t> €</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51143061"/>
                  </a:ext>
                </a:extLst>
              </a:tr>
            </a:tbl>
          </a:graphicData>
        </a:graphic>
      </p:graphicFrame>
      <p:sp>
        <p:nvSpPr>
          <p:cNvPr id="7" name="Ορθογώνιο 6">
            <a:extLst>
              <a:ext uri="{FF2B5EF4-FFF2-40B4-BE49-F238E27FC236}">
                <a16:creationId xmlns:a16="http://schemas.microsoft.com/office/drawing/2014/main" id="{79837A29-EDE8-42A8-8AAB-5768DB3A9B54}"/>
              </a:ext>
            </a:extLst>
          </p:cNvPr>
          <p:cNvSpPr/>
          <p:nvPr/>
        </p:nvSpPr>
        <p:spPr>
          <a:xfrm>
            <a:off x="0" y="0"/>
            <a:ext cx="6096000" cy="6858000"/>
          </a:xfrm>
          <a:prstGeom prst="rect">
            <a:avLst/>
          </a:prstGeom>
          <a:solidFill>
            <a:schemeClr val="accent1">
              <a:lumMod val="60000"/>
              <a:lumOff val="4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800" dirty="0"/>
          </a:p>
        </p:txBody>
      </p:sp>
      <p:sp>
        <p:nvSpPr>
          <p:cNvPr id="45" name="TextBox 44">
            <a:extLst>
              <a:ext uri="{FF2B5EF4-FFF2-40B4-BE49-F238E27FC236}">
                <a16:creationId xmlns:a16="http://schemas.microsoft.com/office/drawing/2014/main" id="{31065833-85C4-4527-8E8A-205AEAF0F26D}"/>
              </a:ext>
            </a:extLst>
          </p:cNvPr>
          <p:cNvSpPr txBox="1"/>
          <p:nvPr/>
        </p:nvSpPr>
        <p:spPr>
          <a:xfrm>
            <a:off x="1012390" y="2216570"/>
            <a:ext cx="3385910" cy="4401205"/>
          </a:xfrm>
          <a:prstGeom prst="rect">
            <a:avLst/>
          </a:prstGeom>
          <a:noFill/>
        </p:spPr>
        <p:txBody>
          <a:bodyPr wrap="square">
            <a:spAutoFit/>
          </a:bodyPr>
          <a:lstStyle/>
          <a:p>
            <a:r>
              <a:rPr lang="en-US" sz="2000" dirty="0">
                <a:ea typeface="Times New Roman" panose="02020603050405020304" pitchFamily="18" charset="0"/>
                <a:cs typeface="Times New Roman" panose="02020603050405020304" pitchFamily="18" charset="0"/>
              </a:rPr>
              <a:t>The Consulting and Experts</a:t>
            </a:r>
          </a:p>
          <a:p>
            <a:r>
              <a:rPr lang="en-US" sz="2000" dirty="0">
                <a:ea typeface="Times New Roman" panose="02020603050405020304" pitchFamily="18" charset="0"/>
                <a:cs typeface="Times New Roman" panose="02020603050405020304" pitchFamily="18" charset="0"/>
              </a:rPr>
              <a:t>action of the main phase has 5 partial actions:</a:t>
            </a:r>
          </a:p>
          <a:p>
            <a:pPr marL="342900" indent="-342900">
              <a:buFont typeface="+mj-lt"/>
              <a:buAutoNum type="arabicPeriod"/>
            </a:pPr>
            <a:r>
              <a:rPr lang="en-US" sz="2000" dirty="0">
                <a:ea typeface="Times New Roman" panose="02020603050405020304" pitchFamily="18" charset="0"/>
                <a:cs typeface="Times New Roman" panose="02020603050405020304" pitchFamily="18" charset="0"/>
              </a:rPr>
              <a:t>Creation of the Blue Growth Incubator Network</a:t>
            </a:r>
          </a:p>
          <a:p>
            <a:pPr marL="342900" indent="-342900">
              <a:buFont typeface="+mj-lt"/>
              <a:buAutoNum type="arabicPeriod"/>
            </a:pPr>
            <a:r>
              <a:rPr lang="en-US" sz="2000" dirty="0">
                <a:ea typeface="Times New Roman" panose="02020603050405020304" pitchFamily="18" charset="0"/>
                <a:cs typeface="Times New Roman" panose="02020603050405020304" pitchFamily="18" charset="0"/>
              </a:rPr>
              <a:t>Strategic Plans for "Blue Growth“</a:t>
            </a:r>
          </a:p>
          <a:p>
            <a:pPr marL="342900" indent="-342900">
              <a:buFont typeface="+mj-lt"/>
              <a:buAutoNum type="arabicPeriod"/>
            </a:pPr>
            <a:r>
              <a:rPr lang="en-US" sz="2000" dirty="0">
                <a:ea typeface="Times New Roman" panose="02020603050405020304" pitchFamily="18" charset="0"/>
                <a:cs typeface="Times New Roman" panose="02020603050405020304" pitchFamily="18" charset="0"/>
              </a:rPr>
              <a:t> Impacts of Climate Change on Coastal and Marine Ecosystems</a:t>
            </a:r>
          </a:p>
          <a:p>
            <a:pPr marL="342900" indent="-342900">
              <a:buFont typeface="+mj-lt"/>
              <a:buAutoNum type="arabicPeriod"/>
            </a:pPr>
            <a:r>
              <a:rPr lang="en-US" sz="2000" dirty="0">
                <a:ea typeface="Times New Roman" panose="02020603050405020304" pitchFamily="18" charset="0"/>
                <a:cs typeface="Times New Roman" panose="02020603050405020304" pitchFamily="18" charset="0"/>
              </a:rPr>
              <a:t>Studies on the "smart port of the future“</a:t>
            </a:r>
          </a:p>
          <a:p>
            <a:pPr marL="342900" indent="-342900">
              <a:buFont typeface="+mj-lt"/>
              <a:buAutoNum type="arabicPeriod"/>
            </a:pPr>
            <a:r>
              <a:rPr lang="en-US" sz="2000" dirty="0">
                <a:ea typeface="Times New Roman" panose="02020603050405020304" pitchFamily="18" charset="0"/>
                <a:cs typeface="Times New Roman" panose="02020603050405020304" pitchFamily="18" charset="0"/>
              </a:rPr>
              <a:t>Port infrastructure support applications</a:t>
            </a:r>
          </a:p>
        </p:txBody>
      </p:sp>
      <p:pic>
        <p:nvPicPr>
          <p:cNvPr id="3" name="Εικόνα 2">
            <a:extLst>
              <a:ext uri="{FF2B5EF4-FFF2-40B4-BE49-F238E27FC236}">
                <a16:creationId xmlns:a16="http://schemas.microsoft.com/office/drawing/2014/main" id="{81CBA77F-7332-F118-0584-2207844446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7594" y="249420"/>
            <a:ext cx="1044648" cy="703581"/>
          </a:xfrm>
          <a:prstGeom prst="rect">
            <a:avLst/>
          </a:prstGeom>
        </p:spPr>
      </p:pic>
      <p:cxnSp>
        <p:nvCxnSpPr>
          <p:cNvPr id="4" name="Ευθεία γραμμή σύνδεσης 3">
            <a:extLst>
              <a:ext uri="{FF2B5EF4-FFF2-40B4-BE49-F238E27FC236}">
                <a16:creationId xmlns:a16="http://schemas.microsoft.com/office/drawing/2014/main" id="{54A2AAFF-8906-CD75-B8AE-B9379A994816}"/>
              </a:ext>
            </a:extLst>
          </p:cNvPr>
          <p:cNvCxnSpPr>
            <a:cxnSpLocks/>
          </p:cNvCxnSpPr>
          <p:nvPr/>
        </p:nvCxnSpPr>
        <p:spPr>
          <a:xfrm>
            <a:off x="1092449" y="1602548"/>
            <a:ext cx="592483" cy="0"/>
          </a:xfrm>
          <a:prstGeom prst="line">
            <a:avLst/>
          </a:prstGeom>
          <a:ln w="381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C395FB6-FEB5-9E37-0953-533C615D835A}"/>
              </a:ext>
            </a:extLst>
          </p:cNvPr>
          <p:cNvSpPr txBox="1"/>
          <p:nvPr/>
        </p:nvSpPr>
        <p:spPr>
          <a:xfrm>
            <a:off x="1027594" y="1125494"/>
            <a:ext cx="3058296" cy="461665"/>
          </a:xfrm>
          <a:prstGeom prst="rect">
            <a:avLst/>
          </a:prstGeom>
          <a:noFill/>
        </p:spPr>
        <p:txBody>
          <a:bodyPr wrap="square" rtlCol="0">
            <a:spAutoFit/>
          </a:bodyPr>
          <a:lstStyle>
            <a:defPPr>
              <a:defRPr lang="el-GR"/>
            </a:defPPr>
            <a:lvl1pPr>
              <a:defRPr sz="2400" b="1" i="1">
                <a:latin typeface="Calibri" panose="020F0502020204030204" pitchFamily="34" charset="0"/>
                <a:cs typeface="Times New Roman" panose="02020603050405020304" pitchFamily="18" charset="0"/>
              </a:defRPr>
            </a:lvl1pPr>
          </a:lstStyle>
          <a:p>
            <a:r>
              <a:rPr lang="en-US" dirty="0">
                <a:solidFill>
                  <a:schemeClr val="bg1"/>
                </a:solidFill>
              </a:rPr>
              <a:t>Main phase</a:t>
            </a:r>
            <a:endParaRPr lang="el-GR" dirty="0">
              <a:solidFill>
                <a:schemeClr val="bg1"/>
              </a:solidFill>
            </a:endParaRPr>
          </a:p>
        </p:txBody>
      </p:sp>
      <p:pic>
        <p:nvPicPr>
          <p:cNvPr id="11" name="Εικόνα 10">
            <a:extLst>
              <a:ext uri="{FF2B5EF4-FFF2-40B4-BE49-F238E27FC236}">
                <a16:creationId xmlns:a16="http://schemas.microsoft.com/office/drawing/2014/main" id="{8D3AE390-ECDF-3093-CEDA-EF8B6701FA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0847" y="1656321"/>
            <a:ext cx="1619908" cy="367402"/>
          </a:xfrm>
          <a:prstGeom prst="rect">
            <a:avLst/>
          </a:prstGeom>
        </p:spPr>
      </p:pic>
      <p:pic>
        <p:nvPicPr>
          <p:cNvPr id="12" name="Εικόνα 11">
            <a:extLst>
              <a:ext uri="{FF2B5EF4-FFF2-40B4-BE49-F238E27FC236}">
                <a16:creationId xmlns:a16="http://schemas.microsoft.com/office/drawing/2014/main" id="{FAA25079-0F4E-8E5F-B0F9-2D2DD89EAE37}"/>
              </a:ext>
            </a:extLst>
          </p:cNvPr>
          <p:cNvPicPr>
            <a:picLocks noChangeAspect="1"/>
          </p:cNvPicPr>
          <p:nvPr/>
        </p:nvPicPr>
        <p:blipFill>
          <a:blip r:embed="rId4"/>
          <a:stretch>
            <a:fillRect/>
          </a:stretch>
        </p:blipFill>
        <p:spPr>
          <a:xfrm>
            <a:off x="8616356" y="3353442"/>
            <a:ext cx="911571" cy="502621"/>
          </a:xfrm>
          <a:prstGeom prst="rect">
            <a:avLst/>
          </a:prstGeom>
        </p:spPr>
      </p:pic>
      <p:pic>
        <p:nvPicPr>
          <p:cNvPr id="13" name="Εικόνα 12">
            <a:extLst>
              <a:ext uri="{FF2B5EF4-FFF2-40B4-BE49-F238E27FC236}">
                <a16:creationId xmlns:a16="http://schemas.microsoft.com/office/drawing/2014/main" id="{C56ED367-95F9-FE69-4FAE-6A764EF315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30151" y="2269617"/>
            <a:ext cx="1383062" cy="382647"/>
          </a:xfrm>
          <a:prstGeom prst="rect">
            <a:avLst/>
          </a:prstGeom>
        </p:spPr>
      </p:pic>
      <p:pic>
        <p:nvPicPr>
          <p:cNvPr id="15" name="Εικόνα 14">
            <a:extLst>
              <a:ext uri="{FF2B5EF4-FFF2-40B4-BE49-F238E27FC236}">
                <a16:creationId xmlns:a16="http://schemas.microsoft.com/office/drawing/2014/main" id="{1A995244-62E3-B6CF-92B5-ABA4F557CB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61567" y="1077048"/>
            <a:ext cx="647609" cy="457962"/>
          </a:xfrm>
          <a:prstGeom prst="rect">
            <a:avLst/>
          </a:prstGeom>
        </p:spPr>
      </p:pic>
      <p:pic>
        <p:nvPicPr>
          <p:cNvPr id="16" name="Εικόνα 15">
            <a:extLst>
              <a:ext uri="{FF2B5EF4-FFF2-40B4-BE49-F238E27FC236}">
                <a16:creationId xmlns:a16="http://schemas.microsoft.com/office/drawing/2014/main" id="{49666336-C374-A7D2-D050-1E748877953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61998" y="3932240"/>
            <a:ext cx="919359" cy="480365"/>
          </a:xfrm>
          <a:prstGeom prst="rect">
            <a:avLst/>
          </a:prstGeom>
        </p:spPr>
      </p:pic>
      <p:pic>
        <p:nvPicPr>
          <p:cNvPr id="17" name="Εικόνα 16">
            <a:extLst>
              <a:ext uri="{FF2B5EF4-FFF2-40B4-BE49-F238E27FC236}">
                <a16:creationId xmlns:a16="http://schemas.microsoft.com/office/drawing/2014/main" id="{B8D32BDC-84BD-2508-E129-CADE22D8A7C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78100" y="5178307"/>
            <a:ext cx="887157" cy="482614"/>
          </a:xfrm>
          <a:prstGeom prst="rect">
            <a:avLst/>
          </a:prstGeom>
        </p:spPr>
      </p:pic>
      <p:pic>
        <p:nvPicPr>
          <p:cNvPr id="18" name="Εικόνα 17">
            <a:extLst>
              <a:ext uri="{FF2B5EF4-FFF2-40B4-BE49-F238E27FC236}">
                <a16:creationId xmlns:a16="http://schemas.microsoft.com/office/drawing/2014/main" id="{0BFAFDBA-312F-B71B-7C35-773C2B8C853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95103" y="4488782"/>
            <a:ext cx="1453147" cy="516536"/>
          </a:xfrm>
          <a:prstGeom prst="rect">
            <a:avLst/>
          </a:prstGeom>
        </p:spPr>
      </p:pic>
      <p:pic>
        <p:nvPicPr>
          <p:cNvPr id="22" name="Εικόνα 21">
            <a:extLst>
              <a:ext uri="{FF2B5EF4-FFF2-40B4-BE49-F238E27FC236}">
                <a16:creationId xmlns:a16="http://schemas.microsoft.com/office/drawing/2014/main" id="{DAF82ADE-D3D4-816C-C256-82B63A9DCE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30151" y="2819941"/>
            <a:ext cx="1383062" cy="382647"/>
          </a:xfrm>
          <a:prstGeom prst="rect">
            <a:avLst/>
          </a:prstGeom>
        </p:spPr>
      </p:pic>
      <p:sp>
        <p:nvSpPr>
          <p:cNvPr id="2" name="TextBox 1">
            <a:extLst>
              <a:ext uri="{FF2B5EF4-FFF2-40B4-BE49-F238E27FC236}">
                <a16:creationId xmlns:a16="http://schemas.microsoft.com/office/drawing/2014/main" id="{E0F8CCAC-6C2B-85EA-8243-E57E4942B786}"/>
              </a:ext>
            </a:extLst>
          </p:cNvPr>
          <p:cNvSpPr txBox="1"/>
          <p:nvPr/>
        </p:nvSpPr>
        <p:spPr>
          <a:xfrm>
            <a:off x="1027594" y="1755721"/>
            <a:ext cx="3058296" cy="400110"/>
          </a:xfrm>
          <a:prstGeom prst="rect">
            <a:avLst/>
          </a:prstGeom>
          <a:noFill/>
        </p:spPr>
        <p:txBody>
          <a:bodyPr wrap="square" rtlCol="0">
            <a:spAutoFit/>
          </a:bodyPr>
          <a:lstStyle>
            <a:defPPr>
              <a:defRPr lang="el-GR"/>
            </a:defPPr>
            <a:lvl1pPr>
              <a:defRPr sz="2400" b="1" i="1">
                <a:latin typeface="Calibri" panose="020F0502020204030204" pitchFamily="34" charset="0"/>
                <a:cs typeface="Times New Roman" panose="02020603050405020304" pitchFamily="18" charset="0"/>
              </a:defRPr>
            </a:lvl1pPr>
          </a:lstStyle>
          <a:p>
            <a:r>
              <a:rPr lang="en-US" sz="2000" dirty="0">
                <a:solidFill>
                  <a:schemeClr val="bg1"/>
                </a:solidFill>
                <a:effectLst/>
                <a:ea typeface="Times New Roman" panose="02020603050405020304" pitchFamily="18" charset="0"/>
                <a:cs typeface="Times New Roman" panose="02020603050405020304" pitchFamily="18" charset="0"/>
              </a:rPr>
              <a:t>Consulting and Experts</a:t>
            </a:r>
            <a:endParaRPr lang="el-GR" sz="2000" dirty="0">
              <a:solidFill>
                <a:schemeClr val="bg1"/>
              </a:solidFill>
            </a:endParaRPr>
          </a:p>
        </p:txBody>
      </p:sp>
      <p:pic>
        <p:nvPicPr>
          <p:cNvPr id="8" name="Εικόνα 7">
            <a:extLst>
              <a:ext uri="{FF2B5EF4-FFF2-40B4-BE49-F238E27FC236}">
                <a16:creationId xmlns:a16="http://schemas.microsoft.com/office/drawing/2014/main" id="{8F597AD1-3913-E98F-FC19-8077001FF612}"/>
              </a:ext>
            </a:extLst>
          </p:cNvPr>
          <p:cNvPicPr>
            <a:picLocks noChangeAspect="1"/>
          </p:cNvPicPr>
          <p:nvPr/>
        </p:nvPicPr>
        <p:blipFill rotWithShape="1">
          <a:blip r:embed="rId10">
            <a:extLst>
              <a:ext uri="{28A0092B-C50C-407E-A947-70E740481C1C}">
                <a14:useLocalDpi xmlns:a14="http://schemas.microsoft.com/office/drawing/2010/main" val="0"/>
              </a:ext>
            </a:extLst>
          </a:blip>
          <a:srcRect l="30638" t="16411" r="35954" b="16413"/>
          <a:stretch/>
        </p:blipFill>
        <p:spPr>
          <a:xfrm>
            <a:off x="4563392" y="1116970"/>
            <a:ext cx="3054878" cy="4607012"/>
          </a:xfrm>
          <a:prstGeom prst="rect">
            <a:avLst/>
          </a:prstGeom>
        </p:spPr>
      </p:pic>
      <p:pic>
        <p:nvPicPr>
          <p:cNvPr id="5" name="Εικόνα 4">
            <a:extLst>
              <a:ext uri="{FF2B5EF4-FFF2-40B4-BE49-F238E27FC236}">
                <a16:creationId xmlns:a16="http://schemas.microsoft.com/office/drawing/2014/main" id="{23D746A6-E0D9-99BA-943B-39ED9F2EA53D}"/>
              </a:ext>
            </a:extLst>
          </p:cNvPr>
          <p:cNvPicPr>
            <a:picLocks noChangeAspect="1"/>
          </p:cNvPicPr>
          <p:nvPr/>
        </p:nvPicPr>
        <p:blipFill>
          <a:blip r:embed="rId11"/>
          <a:stretch>
            <a:fillRect/>
          </a:stretch>
        </p:blipFill>
        <p:spPr>
          <a:xfrm>
            <a:off x="8837761" y="291379"/>
            <a:ext cx="2710344" cy="619662"/>
          </a:xfrm>
          <a:prstGeom prst="rect">
            <a:avLst/>
          </a:prstGeom>
        </p:spPr>
      </p:pic>
    </p:spTree>
    <p:extLst>
      <p:ext uri="{BB962C8B-B14F-4D97-AF65-F5344CB8AC3E}">
        <p14:creationId xmlns:p14="http://schemas.microsoft.com/office/powerpoint/2010/main" val="1441841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Πίνακας 19">
            <a:extLst>
              <a:ext uri="{FF2B5EF4-FFF2-40B4-BE49-F238E27FC236}">
                <a16:creationId xmlns:a16="http://schemas.microsoft.com/office/drawing/2014/main" id="{A50D3FE0-FDCE-05A6-B270-5661BA69683D}"/>
              </a:ext>
            </a:extLst>
          </p:cNvPr>
          <p:cNvGraphicFramePr>
            <a:graphicFrameLocks noGrp="1"/>
          </p:cNvGraphicFramePr>
          <p:nvPr>
            <p:extLst>
              <p:ext uri="{D42A27DB-BD31-4B8C-83A1-F6EECF244321}">
                <p14:modId xmlns:p14="http://schemas.microsoft.com/office/powerpoint/2010/main" val="2466259293"/>
              </p:ext>
            </p:extLst>
          </p:nvPr>
        </p:nvGraphicFramePr>
        <p:xfrm>
          <a:off x="8184065" y="1015973"/>
          <a:ext cx="3422232" cy="4813393"/>
        </p:xfrm>
        <a:graphic>
          <a:graphicData uri="http://schemas.openxmlformats.org/drawingml/2006/table">
            <a:tbl>
              <a:tblPr firstRow="1" bandRow="1">
                <a:tableStyleId>{22838BEF-8BB2-4498-84A7-C5851F593DF1}</a:tableStyleId>
              </a:tblPr>
              <a:tblGrid>
                <a:gridCol w="1711116">
                  <a:extLst>
                    <a:ext uri="{9D8B030D-6E8A-4147-A177-3AD203B41FA5}">
                      <a16:colId xmlns:a16="http://schemas.microsoft.com/office/drawing/2014/main" val="306688762"/>
                    </a:ext>
                  </a:extLst>
                </a:gridCol>
                <a:gridCol w="1711116">
                  <a:extLst>
                    <a:ext uri="{9D8B030D-6E8A-4147-A177-3AD203B41FA5}">
                      <a16:colId xmlns:a16="http://schemas.microsoft.com/office/drawing/2014/main" val="2629867075"/>
                    </a:ext>
                  </a:extLst>
                </a:gridCol>
              </a:tblGrid>
              <a:tr h="575877">
                <a:tc>
                  <a:txBody>
                    <a:bodyPr/>
                    <a:lstStyle/>
                    <a:p>
                      <a:endParaRPr lang="el-GR"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kern="1200" dirty="0">
                          <a:solidFill>
                            <a:schemeClr val="dk1"/>
                          </a:solidFill>
                          <a:latin typeface="+mn-lt"/>
                          <a:ea typeface="+mn-ea"/>
                          <a:cs typeface="+mn-cs"/>
                        </a:rPr>
                        <a:t>15.500,00 </a:t>
                      </a:r>
                      <a:r>
                        <a:rPr lang="el-GR" sz="1600" b="1" kern="1200" dirty="0">
                          <a:solidFill>
                            <a:schemeClr val="dk1"/>
                          </a:solidFill>
                          <a:latin typeface="+mn-lt"/>
                          <a:ea typeface="+mn-ea"/>
                          <a:cs typeface="+mn-cs"/>
                        </a:rPr>
                        <a:t>€</a:t>
                      </a:r>
                      <a:endParaRPr lang="en-US" sz="1600" b="1" kern="1200" dirty="0">
                        <a:solidFill>
                          <a:schemeClr val="dk1"/>
                        </a:solidFill>
                        <a:latin typeface="+mn-lt"/>
                        <a:ea typeface="+mn-ea"/>
                        <a:cs typeface="+mn-cs"/>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81940308"/>
                  </a:ext>
                </a:extLst>
              </a:tr>
              <a:tr h="575877">
                <a:tc>
                  <a:txBody>
                    <a:bodyPr/>
                    <a:lstStyle/>
                    <a:p>
                      <a:endParaRPr lang="el-GR"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1600" b="1" kern="1200" dirty="0">
                          <a:solidFill>
                            <a:schemeClr val="dk1"/>
                          </a:solidFill>
                          <a:latin typeface="+mn-lt"/>
                          <a:ea typeface="+mn-ea"/>
                          <a:cs typeface="+mn-cs"/>
                        </a:rPr>
                        <a:t>12</a:t>
                      </a:r>
                      <a:r>
                        <a:rPr lang="el-GR" sz="1600" b="1" kern="1200" dirty="0">
                          <a:solidFill>
                            <a:schemeClr val="dk1"/>
                          </a:solidFill>
                          <a:latin typeface="+mn-lt"/>
                          <a:ea typeface="+mn-ea"/>
                          <a:cs typeface="+mn-cs"/>
                        </a:rPr>
                        <a:t>.</a:t>
                      </a:r>
                      <a:r>
                        <a:rPr lang="en-US" sz="1600" b="1" kern="1200" dirty="0">
                          <a:solidFill>
                            <a:schemeClr val="dk1"/>
                          </a:solidFill>
                          <a:latin typeface="+mn-lt"/>
                          <a:ea typeface="+mn-ea"/>
                          <a:cs typeface="+mn-cs"/>
                        </a:rPr>
                        <a:t>500</a:t>
                      </a:r>
                      <a:r>
                        <a:rPr lang="el-GR" sz="1600" b="1" kern="1200" dirty="0">
                          <a:solidFill>
                            <a:schemeClr val="dk1"/>
                          </a:solidFill>
                          <a:latin typeface="+mn-lt"/>
                          <a:ea typeface="+mn-ea"/>
                          <a:cs typeface="+mn-cs"/>
                        </a:rPr>
                        <a:t>,00 €</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83987004"/>
                  </a:ext>
                </a:extLst>
              </a:tr>
              <a:tr h="575877">
                <a:tc>
                  <a:txBody>
                    <a:bodyPr/>
                    <a:lstStyle/>
                    <a:p>
                      <a:endParaRPr lang="el-GR"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1600" b="1" kern="1200" dirty="0">
                          <a:solidFill>
                            <a:schemeClr val="dk1"/>
                          </a:solidFill>
                          <a:latin typeface="+mn-lt"/>
                          <a:ea typeface="+mn-ea"/>
                          <a:cs typeface="+mn-cs"/>
                        </a:rPr>
                        <a:t>6.000,00</a:t>
                      </a:r>
                      <a:r>
                        <a:rPr lang="el-GR" sz="1600" b="1" kern="1200" dirty="0">
                          <a:solidFill>
                            <a:schemeClr val="dk1"/>
                          </a:solidFill>
                          <a:latin typeface="+mn-lt"/>
                          <a:ea typeface="+mn-ea"/>
                          <a:cs typeface="+mn-cs"/>
                        </a:rPr>
                        <a:t> €</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30438498"/>
                  </a:ext>
                </a:extLst>
              </a:tr>
              <a:tr h="575877">
                <a:tc>
                  <a:txBody>
                    <a:bodyPr/>
                    <a:lstStyle/>
                    <a:p>
                      <a:endParaRPr lang="el-GR"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1600" b="1" kern="1200" dirty="0">
                          <a:solidFill>
                            <a:schemeClr val="dk1"/>
                          </a:solidFill>
                          <a:latin typeface="+mn-lt"/>
                          <a:ea typeface="+mn-ea"/>
                          <a:cs typeface="+mn-cs"/>
                        </a:rPr>
                        <a:t>6.000,00</a:t>
                      </a:r>
                      <a:r>
                        <a:rPr lang="el-GR" sz="1600" b="1" kern="1200" dirty="0">
                          <a:solidFill>
                            <a:schemeClr val="dk1"/>
                          </a:solidFill>
                          <a:latin typeface="+mn-lt"/>
                          <a:ea typeface="+mn-ea"/>
                          <a:cs typeface="+mn-cs"/>
                        </a:rPr>
                        <a:t> €</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6545639"/>
                  </a:ext>
                </a:extLst>
              </a:tr>
              <a:tr h="575877">
                <a:tc>
                  <a:txBody>
                    <a:bodyPr/>
                    <a:lstStyle/>
                    <a:p>
                      <a:endParaRPr lang="el-G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1600" b="1" kern="1200" dirty="0">
                          <a:solidFill>
                            <a:schemeClr val="dk1"/>
                          </a:solidFill>
                          <a:latin typeface="+mn-lt"/>
                          <a:ea typeface="+mn-ea"/>
                          <a:cs typeface="+mn-cs"/>
                        </a:rPr>
                        <a:t>15.600,00</a:t>
                      </a:r>
                      <a:r>
                        <a:rPr lang="el-GR" sz="1600" b="1" kern="1200" dirty="0">
                          <a:solidFill>
                            <a:schemeClr val="dk1"/>
                          </a:solidFill>
                          <a:latin typeface="+mn-lt"/>
                          <a:ea typeface="+mn-ea"/>
                          <a:cs typeface="+mn-cs"/>
                        </a:rPr>
                        <a:t> €</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76448338"/>
                  </a:ext>
                </a:extLst>
              </a:tr>
              <a:tr h="575877">
                <a:tc>
                  <a:txBody>
                    <a:bodyPr/>
                    <a:lstStyle/>
                    <a:p>
                      <a:endParaRPr lang="el-GR"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kern="1200" dirty="0">
                          <a:solidFill>
                            <a:schemeClr val="dk1"/>
                          </a:solidFill>
                          <a:latin typeface="+mn-lt"/>
                          <a:ea typeface="+mn-ea"/>
                          <a:cs typeface="+mn-cs"/>
                        </a:rPr>
                        <a:t>3.500,00</a:t>
                      </a:r>
                      <a:r>
                        <a:rPr lang="el-GR" sz="1600" b="1" kern="1200" dirty="0">
                          <a:solidFill>
                            <a:schemeClr val="dk1"/>
                          </a:solidFill>
                          <a:latin typeface="+mn-lt"/>
                          <a:ea typeface="+mn-ea"/>
                          <a:cs typeface="+mn-cs"/>
                        </a:rPr>
                        <a:t> €</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47303573"/>
                  </a:ext>
                </a:extLst>
              </a:tr>
              <a:tr h="575877">
                <a:tc>
                  <a:txBody>
                    <a:bodyPr/>
                    <a:lstStyle/>
                    <a:p>
                      <a:endParaRPr lang="el-GR"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kern="1200" dirty="0">
                          <a:solidFill>
                            <a:schemeClr val="dk1"/>
                          </a:solidFill>
                          <a:latin typeface="+mn-lt"/>
                          <a:ea typeface="+mn-ea"/>
                          <a:cs typeface="+mn-cs"/>
                        </a:rPr>
                        <a:t>2.250,00</a:t>
                      </a:r>
                      <a:r>
                        <a:rPr lang="el-GR" sz="1600" b="1" kern="1200" dirty="0">
                          <a:solidFill>
                            <a:schemeClr val="dk1"/>
                          </a:solidFill>
                          <a:latin typeface="+mn-lt"/>
                          <a:ea typeface="+mn-ea"/>
                          <a:cs typeface="+mn-cs"/>
                        </a:rPr>
                        <a:t> €</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7677048"/>
                  </a:ext>
                </a:extLst>
              </a:tr>
              <a:tr h="782254">
                <a:tc>
                  <a:txBody>
                    <a:bodyPr/>
                    <a:lstStyle/>
                    <a:p>
                      <a:endParaRPr lang="el-GR"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kern="1200" dirty="0">
                          <a:solidFill>
                            <a:schemeClr val="dk1"/>
                          </a:solidFill>
                          <a:latin typeface="+mn-lt"/>
                          <a:ea typeface="+mn-ea"/>
                          <a:cs typeface="+mn-cs"/>
                        </a:rPr>
                        <a:t>8.500,00</a:t>
                      </a:r>
                      <a:r>
                        <a:rPr lang="el-GR" sz="1600" b="1" kern="1200" dirty="0">
                          <a:solidFill>
                            <a:schemeClr val="dk1"/>
                          </a:solidFill>
                          <a:latin typeface="+mn-lt"/>
                          <a:ea typeface="+mn-ea"/>
                          <a:cs typeface="+mn-cs"/>
                        </a:rPr>
                        <a:t> €</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51143061"/>
                  </a:ext>
                </a:extLst>
              </a:tr>
            </a:tbl>
          </a:graphicData>
        </a:graphic>
      </p:graphicFrame>
      <p:sp>
        <p:nvSpPr>
          <p:cNvPr id="7" name="Ορθογώνιο 6">
            <a:extLst>
              <a:ext uri="{FF2B5EF4-FFF2-40B4-BE49-F238E27FC236}">
                <a16:creationId xmlns:a16="http://schemas.microsoft.com/office/drawing/2014/main" id="{79837A29-EDE8-42A8-8AAB-5768DB3A9B54}"/>
              </a:ext>
            </a:extLst>
          </p:cNvPr>
          <p:cNvSpPr/>
          <p:nvPr/>
        </p:nvSpPr>
        <p:spPr>
          <a:xfrm>
            <a:off x="0" y="0"/>
            <a:ext cx="6096000" cy="6858000"/>
          </a:xfrm>
          <a:prstGeom prst="rect">
            <a:avLst/>
          </a:prstGeom>
          <a:solidFill>
            <a:schemeClr val="accent1">
              <a:lumMod val="60000"/>
              <a:lumOff val="4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800" dirty="0"/>
          </a:p>
        </p:txBody>
      </p:sp>
      <p:sp>
        <p:nvSpPr>
          <p:cNvPr id="45" name="TextBox 44">
            <a:extLst>
              <a:ext uri="{FF2B5EF4-FFF2-40B4-BE49-F238E27FC236}">
                <a16:creationId xmlns:a16="http://schemas.microsoft.com/office/drawing/2014/main" id="{31065833-85C4-4527-8E8A-205AEAF0F26D}"/>
              </a:ext>
            </a:extLst>
          </p:cNvPr>
          <p:cNvSpPr txBox="1"/>
          <p:nvPr/>
        </p:nvSpPr>
        <p:spPr>
          <a:xfrm>
            <a:off x="207264" y="1602548"/>
            <a:ext cx="4356127" cy="3539430"/>
          </a:xfrm>
          <a:prstGeom prst="rect">
            <a:avLst/>
          </a:prstGeom>
          <a:noFill/>
        </p:spPr>
        <p:txBody>
          <a:bodyPr wrap="square">
            <a:spAutoFit/>
          </a:bodyPr>
          <a:lstStyle/>
          <a:p>
            <a:r>
              <a:rPr lang="en-US" sz="1600" dirty="0">
                <a:ea typeface="Times New Roman" panose="02020603050405020304" pitchFamily="18" charset="0"/>
                <a:cs typeface="Times New Roman" panose="02020603050405020304" pitchFamily="18" charset="0"/>
              </a:rPr>
              <a:t>The Awareness - Publicity</a:t>
            </a:r>
          </a:p>
          <a:p>
            <a:r>
              <a:rPr lang="en-US" sz="1600" dirty="0">
                <a:ea typeface="Times New Roman" panose="02020603050405020304" pitchFamily="18" charset="0"/>
                <a:cs typeface="Times New Roman" panose="02020603050405020304" pitchFamily="18" charset="0"/>
              </a:rPr>
              <a:t>action of the main phase has 9 partial actions:</a:t>
            </a:r>
          </a:p>
          <a:p>
            <a:pPr marL="342900" indent="-342900">
              <a:buFont typeface="+mj-lt"/>
              <a:buAutoNum type="arabicPeriod"/>
            </a:pPr>
            <a:r>
              <a:rPr lang="en-US" sz="1600" dirty="0">
                <a:ea typeface="Times New Roman" panose="02020603050405020304" pitchFamily="18" charset="0"/>
                <a:cs typeface="Times New Roman" panose="02020603050405020304" pitchFamily="18" charset="0"/>
              </a:rPr>
              <a:t>Publicity and dissemination of project results</a:t>
            </a:r>
          </a:p>
          <a:p>
            <a:pPr marL="342900" indent="-342900">
              <a:buFont typeface="+mj-lt"/>
              <a:buAutoNum type="arabicPeriod"/>
            </a:pPr>
            <a:r>
              <a:rPr lang="en-US" sz="1600" dirty="0">
                <a:ea typeface="Times New Roman" panose="02020603050405020304" pitchFamily="18" charset="0"/>
                <a:cs typeface="Times New Roman" panose="02020603050405020304" pitchFamily="18" charset="0"/>
              </a:rPr>
              <a:t>Project website in 3 languages</a:t>
            </a:r>
          </a:p>
          <a:p>
            <a:pPr marL="342900" indent="-342900">
              <a:buFont typeface="+mj-lt"/>
              <a:buAutoNum type="arabicPeriod"/>
            </a:pPr>
            <a:r>
              <a:rPr lang="en-US" sz="1600" dirty="0">
                <a:ea typeface="Times New Roman" panose="02020603050405020304" pitchFamily="18" charset="0"/>
                <a:cs typeface="Times New Roman" panose="02020603050405020304" pitchFamily="18" charset="0"/>
              </a:rPr>
              <a:t>Conference organized by the Coordinating Partner</a:t>
            </a:r>
          </a:p>
          <a:p>
            <a:pPr marL="342900" indent="-342900">
              <a:buFont typeface="+mj-lt"/>
              <a:buAutoNum type="arabicPeriod"/>
            </a:pPr>
            <a:r>
              <a:rPr lang="en-US" sz="1600" dirty="0">
                <a:ea typeface="Times New Roman" panose="02020603050405020304" pitchFamily="18" charset="0"/>
                <a:cs typeface="Times New Roman" panose="02020603050405020304" pitchFamily="18" charset="0"/>
              </a:rPr>
              <a:t>Three (3) newsletter editions of the project</a:t>
            </a:r>
          </a:p>
          <a:p>
            <a:pPr marL="342900" indent="-342900">
              <a:buFont typeface="+mj-lt"/>
              <a:buAutoNum type="arabicPeriod"/>
            </a:pPr>
            <a:r>
              <a:rPr lang="en-US" sz="1600" dirty="0">
                <a:ea typeface="Times New Roman" panose="02020603050405020304" pitchFamily="18" charset="0"/>
                <a:cs typeface="Times New Roman" panose="02020603050405020304" pitchFamily="18" charset="0"/>
              </a:rPr>
              <a:t>Transnational workshops for "Blue Growth“</a:t>
            </a:r>
          </a:p>
          <a:p>
            <a:pPr marL="342900" indent="-342900">
              <a:buFont typeface="+mj-lt"/>
              <a:buAutoNum type="arabicPeriod"/>
            </a:pPr>
            <a:r>
              <a:rPr lang="en-US" sz="1600" dirty="0">
                <a:ea typeface="Times New Roman" panose="02020603050405020304" pitchFamily="18" charset="0"/>
                <a:cs typeface="Times New Roman" panose="02020603050405020304" pitchFamily="18" charset="0"/>
              </a:rPr>
              <a:t>5 workshops organized by the 5 Fisheries LAGs - 6 local reports of results and conclusions</a:t>
            </a:r>
          </a:p>
          <a:p>
            <a:pPr marL="342900" indent="-342900">
              <a:buFont typeface="+mj-lt"/>
              <a:buAutoNum type="arabicPeriod"/>
            </a:pPr>
            <a:r>
              <a:rPr lang="en-US" sz="1600" dirty="0">
                <a:ea typeface="Times New Roman" panose="02020603050405020304" pitchFamily="18" charset="0"/>
                <a:cs typeface="Times New Roman" panose="02020603050405020304" pitchFamily="18" charset="0"/>
              </a:rPr>
              <a:t>1 joint version for conclusions and results.</a:t>
            </a:r>
          </a:p>
          <a:p>
            <a:pPr marL="342900" indent="-342900">
              <a:buFont typeface="+mj-lt"/>
              <a:buAutoNum type="arabicPeriod"/>
            </a:pPr>
            <a:r>
              <a:rPr lang="en-US" sz="1600" dirty="0">
                <a:ea typeface="Times New Roman" panose="02020603050405020304" pitchFamily="18" charset="0"/>
                <a:cs typeface="Times New Roman" panose="02020603050405020304" pitchFamily="18" charset="0"/>
              </a:rPr>
              <a:t>Maritime Awareness Actions</a:t>
            </a:r>
          </a:p>
          <a:p>
            <a:pPr marL="342900" indent="-342900">
              <a:buFont typeface="+mj-lt"/>
              <a:buAutoNum type="arabicPeriod"/>
            </a:pPr>
            <a:r>
              <a:rPr lang="en-US" sz="1600" dirty="0">
                <a:ea typeface="Times New Roman" panose="02020603050405020304" pitchFamily="18" charset="0"/>
                <a:cs typeface="Times New Roman" panose="02020603050405020304" pitchFamily="18" charset="0"/>
              </a:rPr>
              <a:t>Local press events by LAGs in their areas </a:t>
            </a:r>
            <a:endParaRPr lang="el-GR" sz="1600" dirty="0">
              <a:effectLst/>
              <a:ea typeface="Times New Roman" panose="02020603050405020304" pitchFamily="18" charset="0"/>
              <a:cs typeface="Times New Roman" panose="02020603050405020304" pitchFamily="18" charset="0"/>
            </a:endParaRPr>
          </a:p>
        </p:txBody>
      </p:sp>
      <p:pic>
        <p:nvPicPr>
          <p:cNvPr id="3" name="Εικόνα 2">
            <a:extLst>
              <a:ext uri="{FF2B5EF4-FFF2-40B4-BE49-F238E27FC236}">
                <a16:creationId xmlns:a16="http://schemas.microsoft.com/office/drawing/2014/main" id="{81CBA77F-7332-F118-0584-2207844446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7594" y="249420"/>
            <a:ext cx="1044648" cy="703581"/>
          </a:xfrm>
          <a:prstGeom prst="rect">
            <a:avLst/>
          </a:prstGeom>
        </p:spPr>
      </p:pic>
      <p:cxnSp>
        <p:nvCxnSpPr>
          <p:cNvPr id="4" name="Ευθεία γραμμή σύνδεσης 3">
            <a:extLst>
              <a:ext uri="{FF2B5EF4-FFF2-40B4-BE49-F238E27FC236}">
                <a16:creationId xmlns:a16="http://schemas.microsoft.com/office/drawing/2014/main" id="{54A2AAFF-8906-CD75-B8AE-B9379A994816}"/>
              </a:ext>
            </a:extLst>
          </p:cNvPr>
          <p:cNvCxnSpPr>
            <a:cxnSpLocks/>
          </p:cNvCxnSpPr>
          <p:nvPr/>
        </p:nvCxnSpPr>
        <p:spPr>
          <a:xfrm>
            <a:off x="1092449" y="1602548"/>
            <a:ext cx="592483" cy="0"/>
          </a:xfrm>
          <a:prstGeom prst="line">
            <a:avLst/>
          </a:prstGeom>
          <a:ln w="381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C395FB6-FEB5-9E37-0953-533C615D835A}"/>
              </a:ext>
            </a:extLst>
          </p:cNvPr>
          <p:cNvSpPr txBox="1"/>
          <p:nvPr/>
        </p:nvSpPr>
        <p:spPr>
          <a:xfrm>
            <a:off x="2341871" y="222410"/>
            <a:ext cx="3058296" cy="461665"/>
          </a:xfrm>
          <a:prstGeom prst="rect">
            <a:avLst/>
          </a:prstGeom>
          <a:noFill/>
        </p:spPr>
        <p:txBody>
          <a:bodyPr wrap="square" rtlCol="0">
            <a:spAutoFit/>
          </a:bodyPr>
          <a:lstStyle>
            <a:defPPr>
              <a:defRPr lang="el-GR"/>
            </a:defPPr>
            <a:lvl1pPr>
              <a:defRPr sz="2400" b="1" i="1">
                <a:latin typeface="Calibri" panose="020F0502020204030204" pitchFamily="34" charset="0"/>
                <a:cs typeface="Times New Roman" panose="02020603050405020304" pitchFamily="18" charset="0"/>
              </a:defRPr>
            </a:lvl1pPr>
          </a:lstStyle>
          <a:p>
            <a:r>
              <a:rPr lang="en-US" dirty="0">
                <a:solidFill>
                  <a:schemeClr val="bg1"/>
                </a:solidFill>
              </a:rPr>
              <a:t>Main phase</a:t>
            </a:r>
            <a:endParaRPr lang="el-GR" dirty="0">
              <a:solidFill>
                <a:schemeClr val="bg1"/>
              </a:solidFill>
            </a:endParaRPr>
          </a:p>
        </p:txBody>
      </p:sp>
      <p:pic>
        <p:nvPicPr>
          <p:cNvPr id="11" name="Εικόνα 10">
            <a:extLst>
              <a:ext uri="{FF2B5EF4-FFF2-40B4-BE49-F238E27FC236}">
                <a16:creationId xmlns:a16="http://schemas.microsoft.com/office/drawing/2014/main" id="{8D3AE390-ECDF-3093-CEDA-EF8B6701FA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0847" y="1656321"/>
            <a:ext cx="1619908" cy="367402"/>
          </a:xfrm>
          <a:prstGeom prst="rect">
            <a:avLst/>
          </a:prstGeom>
        </p:spPr>
      </p:pic>
      <p:pic>
        <p:nvPicPr>
          <p:cNvPr id="12" name="Εικόνα 11">
            <a:extLst>
              <a:ext uri="{FF2B5EF4-FFF2-40B4-BE49-F238E27FC236}">
                <a16:creationId xmlns:a16="http://schemas.microsoft.com/office/drawing/2014/main" id="{FAA25079-0F4E-8E5F-B0F9-2D2DD89EAE37}"/>
              </a:ext>
            </a:extLst>
          </p:cNvPr>
          <p:cNvPicPr>
            <a:picLocks noChangeAspect="1"/>
          </p:cNvPicPr>
          <p:nvPr/>
        </p:nvPicPr>
        <p:blipFill>
          <a:blip r:embed="rId4"/>
          <a:stretch>
            <a:fillRect/>
          </a:stretch>
        </p:blipFill>
        <p:spPr>
          <a:xfrm>
            <a:off x="8616356" y="3353442"/>
            <a:ext cx="911571" cy="502621"/>
          </a:xfrm>
          <a:prstGeom prst="rect">
            <a:avLst/>
          </a:prstGeom>
        </p:spPr>
      </p:pic>
      <p:pic>
        <p:nvPicPr>
          <p:cNvPr id="13" name="Εικόνα 12">
            <a:extLst>
              <a:ext uri="{FF2B5EF4-FFF2-40B4-BE49-F238E27FC236}">
                <a16:creationId xmlns:a16="http://schemas.microsoft.com/office/drawing/2014/main" id="{C56ED367-95F9-FE69-4FAE-6A764EF315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30151" y="2269617"/>
            <a:ext cx="1383062" cy="382647"/>
          </a:xfrm>
          <a:prstGeom prst="rect">
            <a:avLst/>
          </a:prstGeom>
        </p:spPr>
      </p:pic>
      <p:pic>
        <p:nvPicPr>
          <p:cNvPr id="15" name="Εικόνα 14">
            <a:extLst>
              <a:ext uri="{FF2B5EF4-FFF2-40B4-BE49-F238E27FC236}">
                <a16:creationId xmlns:a16="http://schemas.microsoft.com/office/drawing/2014/main" id="{1A995244-62E3-B6CF-92B5-ABA4F557CB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61567" y="1077048"/>
            <a:ext cx="647609" cy="457962"/>
          </a:xfrm>
          <a:prstGeom prst="rect">
            <a:avLst/>
          </a:prstGeom>
        </p:spPr>
      </p:pic>
      <p:pic>
        <p:nvPicPr>
          <p:cNvPr id="16" name="Εικόνα 15">
            <a:extLst>
              <a:ext uri="{FF2B5EF4-FFF2-40B4-BE49-F238E27FC236}">
                <a16:creationId xmlns:a16="http://schemas.microsoft.com/office/drawing/2014/main" id="{49666336-C374-A7D2-D050-1E748877953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61998" y="3932240"/>
            <a:ext cx="919359" cy="480365"/>
          </a:xfrm>
          <a:prstGeom prst="rect">
            <a:avLst/>
          </a:prstGeom>
        </p:spPr>
      </p:pic>
      <p:pic>
        <p:nvPicPr>
          <p:cNvPr id="17" name="Εικόνα 16">
            <a:extLst>
              <a:ext uri="{FF2B5EF4-FFF2-40B4-BE49-F238E27FC236}">
                <a16:creationId xmlns:a16="http://schemas.microsoft.com/office/drawing/2014/main" id="{B8D32BDC-84BD-2508-E129-CADE22D8A7C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78100" y="5178307"/>
            <a:ext cx="887157" cy="482614"/>
          </a:xfrm>
          <a:prstGeom prst="rect">
            <a:avLst/>
          </a:prstGeom>
        </p:spPr>
      </p:pic>
      <p:pic>
        <p:nvPicPr>
          <p:cNvPr id="18" name="Εικόνα 17">
            <a:extLst>
              <a:ext uri="{FF2B5EF4-FFF2-40B4-BE49-F238E27FC236}">
                <a16:creationId xmlns:a16="http://schemas.microsoft.com/office/drawing/2014/main" id="{0BFAFDBA-312F-B71B-7C35-773C2B8C853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95103" y="4488782"/>
            <a:ext cx="1453147" cy="516536"/>
          </a:xfrm>
          <a:prstGeom prst="rect">
            <a:avLst/>
          </a:prstGeom>
        </p:spPr>
      </p:pic>
      <p:pic>
        <p:nvPicPr>
          <p:cNvPr id="22" name="Εικόνα 21">
            <a:extLst>
              <a:ext uri="{FF2B5EF4-FFF2-40B4-BE49-F238E27FC236}">
                <a16:creationId xmlns:a16="http://schemas.microsoft.com/office/drawing/2014/main" id="{DAF82ADE-D3D4-816C-C256-82B63A9DCE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30151" y="2819941"/>
            <a:ext cx="1383062" cy="382647"/>
          </a:xfrm>
          <a:prstGeom prst="rect">
            <a:avLst/>
          </a:prstGeom>
        </p:spPr>
      </p:pic>
      <p:sp>
        <p:nvSpPr>
          <p:cNvPr id="2" name="TextBox 1">
            <a:extLst>
              <a:ext uri="{FF2B5EF4-FFF2-40B4-BE49-F238E27FC236}">
                <a16:creationId xmlns:a16="http://schemas.microsoft.com/office/drawing/2014/main" id="{E0F8CCAC-6C2B-85EA-8243-E57E4942B786}"/>
              </a:ext>
            </a:extLst>
          </p:cNvPr>
          <p:cNvSpPr txBox="1"/>
          <p:nvPr/>
        </p:nvSpPr>
        <p:spPr>
          <a:xfrm>
            <a:off x="946178" y="987329"/>
            <a:ext cx="3058296" cy="369332"/>
          </a:xfrm>
          <a:prstGeom prst="rect">
            <a:avLst/>
          </a:prstGeom>
          <a:noFill/>
        </p:spPr>
        <p:txBody>
          <a:bodyPr wrap="square" rtlCol="0">
            <a:spAutoFit/>
          </a:bodyPr>
          <a:lstStyle>
            <a:defPPr>
              <a:defRPr lang="el-GR"/>
            </a:defPPr>
            <a:lvl1pPr>
              <a:defRPr sz="2400" b="1" i="1">
                <a:latin typeface="Calibri" panose="020F0502020204030204" pitchFamily="34" charset="0"/>
                <a:cs typeface="Times New Roman" panose="02020603050405020304" pitchFamily="18" charset="0"/>
              </a:defRPr>
            </a:lvl1pPr>
          </a:lstStyle>
          <a:p>
            <a:r>
              <a:rPr lang="en-US" sz="1800" dirty="0">
                <a:solidFill>
                  <a:schemeClr val="bg1"/>
                </a:solidFill>
                <a:effectLst/>
                <a:ea typeface="Times New Roman" panose="02020603050405020304" pitchFamily="18" charset="0"/>
                <a:cs typeface="Times New Roman" panose="02020603050405020304" pitchFamily="18" charset="0"/>
              </a:rPr>
              <a:t>Awareness - Publicity</a:t>
            </a:r>
            <a:endParaRPr lang="el-GR" sz="1800" dirty="0">
              <a:solidFill>
                <a:schemeClr val="bg1"/>
              </a:solidFill>
            </a:endParaRPr>
          </a:p>
        </p:txBody>
      </p:sp>
      <p:pic>
        <p:nvPicPr>
          <p:cNvPr id="8" name="Εικόνα 7">
            <a:extLst>
              <a:ext uri="{FF2B5EF4-FFF2-40B4-BE49-F238E27FC236}">
                <a16:creationId xmlns:a16="http://schemas.microsoft.com/office/drawing/2014/main" id="{890873E9-1E9D-E2C7-1B0D-613177C19142}"/>
              </a:ext>
            </a:extLst>
          </p:cNvPr>
          <p:cNvPicPr>
            <a:picLocks noChangeAspect="1"/>
          </p:cNvPicPr>
          <p:nvPr/>
        </p:nvPicPr>
        <p:blipFill rotWithShape="1">
          <a:blip r:embed="rId10">
            <a:extLst>
              <a:ext uri="{28A0092B-C50C-407E-A947-70E740481C1C}">
                <a14:useLocalDpi xmlns:a14="http://schemas.microsoft.com/office/drawing/2010/main" val="0"/>
              </a:ext>
            </a:extLst>
          </a:blip>
          <a:srcRect l="25596" t="30441" r="7390" b="10000"/>
          <a:stretch/>
        </p:blipFill>
        <p:spPr>
          <a:xfrm rot="16200000">
            <a:off x="3797218" y="1891668"/>
            <a:ext cx="4595836" cy="3063488"/>
          </a:xfrm>
          <a:prstGeom prst="rect">
            <a:avLst/>
          </a:prstGeom>
        </p:spPr>
      </p:pic>
      <p:pic>
        <p:nvPicPr>
          <p:cNvPr id="5" name="Εικόνα 4">
            <a:extLst>
              <a:ext uri="{FF2B5EF4-FFF2-40B4-BE49-F238E27FC236}">
                <a16:creationId xmlns:a16="http://schemas.microsoft.com/office/drawing/2014/main" id="{B5443A87-B169-8BC9-BB15-7CE9CF9A8736}"/>
              </a:ext>
            </a:extLst>
          </p:cNvPr>
          <p:cNvPicPr>
            <a:picLocks noChangeAspect="1"/>
          </p:cNvPicPr>
          <p:nvPr/>
        </p:nvPicPr>
        <p:blipFill>
          <a:blip r:embed="rId11"/>
          <a:stretch>
            <a:fillRect/>
          </a:stretch>
        </p:blipFill>
        <p:spPr>
          <a:xfrm>
            <a:off x="8837761" y="291379"/>
            <a:ext cx="2710344" cy="619662"/>
          </a:xfrm>
          <a:prstGeom prst="rect">
            <a:avLst/>
          </a:prstGeom>
        </p:spPr>
      </p:pic>
    </p:spTree>
    <p:extLst>
      <p:ext uri="{BB962C8B-B14F-4D97-AF65-F5344CB8AC3E}">
        <p14:creationId xmlns:p14="http://schemas.microsoft.com/office/powerpoint/2010/main" val="24069720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Ευθεία γραμμή σύνδεσης 11">
            <a:extLst>
              <a:ext uri="{FF2B5EF4-FFF2-40B4-BE49-F238E27FC236}">
                <a16:creationId xmlns:a16="http://schemas.microsoft.com/office/drawing/2014/main" id="{D96F0965-29B2-1B38-37C1-F39DEE294B7B}"/>
              </a:ext>
            </a:extLst>
          </p:cNvPr>
          <p:cNvCxnSpPr>
            <a:cxnSpLocks/>
          </p:cNvCxnSpPr>
          <p:nvPr/>
        </p:nvCxnSpPr>
        <p:spPr>
          <a:xfrm>
            <a:off x="6084570" y="1740789"/>
            <a:ext cx="0" cy="4270248"/>
          </a:xfrm>
          <a:prstGeom prst="line">
            <a:avLst/>
          </a:prstGeom>
        </p:spPr>
        <p:style>
          <a:lnRef idx="1">
            <a:schemeClr val="dk1"/>
          </a:lnRef>
          <a:fillRef idx="0">
            <a:schemeClr val="dk1"/>
          </a:fillRef>
          <a:effectRef idx="0">
            <a:schemeClr val="dk1"/>
          </a:effectRef>
          <a:fontRef idx="minor">
            <a:schemeClr val="tx1"/>
          </a:fontRef>
        </p:style>
      </p:cxnSp>
      <p:pic>
        <p:nvPicPr>
          <p:cNvPr id="2" name="Εικόνα 1">
            <a:extLst>
              <a:ext uri="{FF2B5EF4-FFF2-40B4-BE49-F238E27FC236}">
                <a16:creationId xmlns:a16="http://schemas.microsoft.com/office/drawing/2014/main" id="{71411D32-6721-7957-71B4-AA03F3F71C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7594" y="249420"/>
            <a:ext cx="1044648" cy="703581"/>
          </a:xfrm>
          <a:prstGeom prst="rect">
            <a:avLst/>
          </a:prstGeom>
        </p:spPr>
      </p:pic>
      <p:sp>
        <p:nvSpPr>
          <p:cNvPr id="3" name="TextBox 2">
            <a:extLst>
              <a:ext uri="{FF2B5EF4-FFF2-40B4-BE49-F238E27FC236}">
                <a16:creationId xmlns:a16="http://schemas.microsoft.com/office/drawing/2014/main" id="{7B40344A-FC84-C56E-FF54-49F130867F5E}"/>
              </a:ext>
            </a:extLst>
          </p:cNvPr>
          <p:cNvSpPr txBox="1"/>
          <p:nvPr/>
        </p:nvSpPr>
        <p:spPr>
          <a:xfrm>
            <a:off x="9152316" y="242932"/>
            <a:ext cx="1919385" cy="707886"/>
          </a:xfrm>
          <a:prstGeom prst="rect">
            <a:avLst/>
          </a:prstGeom>
          <a:noFill/>
        </p:spPr>
        <p:txBody>
          <a:bodyPr wrap="square" rtlCol="0">
            <a:spAutoFit/>
          </a:bodyPr>
          <a:lstStyle>
            <a:defPPr>
              <a:defRPr lang="el-GR"/>
            </a:defPPr>
            <a:lvl1pPr algn="ctr">
              <a:defRPr sz="1400" i="1"/>
            </a:lvl1pPr>
          </a:lstStyle>
          <a:p>
            <a:pPr algn="r"/>
            <a:r>
              <a:rPr lang="en-US" sz="2400" b="1" dirty="0">
                <a:latin typeface="Calibri" panose="020F0502020204030204" pitchFamily="34" charset="0"/>
                <a:cs typeface="Times New Roman" panose="02020603050405020304" pitchFamily="18" charset="0"/>
              </a:rPr>
              <a:t>Timetable</a:t>
            </a:r>
          </a:p>
          <a:p>
            <a:pPr algn="r"/>
            <a:r>
              <a:rPr lang="en-US" sz="1600" b="1" dirty="0">
                <a:latin typeface="Calibri" panose="020F0502020204030204" pitchFamily="34" charset="0"/>
                <a:cs typeface="Times New Roman" panose="02020603050405020304" pitchFamily="18" charset="0"/>
              </a:rPr>
              <a:t>2022 - 2023</a:t>
            </a:r>
            <a:endParaRPr lang="el-GR" sz="1600" b="1" dirty="0">
              <a:latin typeface="Calibri" panose="020F0502020204030204" pitchFamily="34" charset="0"/>
              <a:cs typeface="Times New Roman" panose="02020603050405020304" pitchFamily="18" charset="0"/>
            </a:endParaRPr>
          </a:p>
        </p:txBody>
      </p:sp>
      <p:cxnSp>
        <p:nvCxnSpPr>
          <p:cNvPr id="4" name="Ευθεία γραμμή σύνδεσης 3">
            <a:extLst>
              <a:ext uri="{FF2B5EF4-FFF2-40B4-BE49-F238E27FC236}">
                <a16:creationId xmlns:a16="http://schemas.microsoft.com/office/drawing/2014/main" id="{A2157291-3E53-5605-959A-4A9CEB53E0E4}"/>
              </a:ext>
            </a:extLst>
          </p:cNvPr>
          <p:cNvCxnSpPr>
            <a:cxnSpLocks/>
          </p:cNvCxnSpPr>
          <p:nvPr/>
        </p:nvCxnSpPr>
        <p:spPr>
          <a:xfrm>
            <a:off x="10479219" y="1081158"/>
            <a:ext cx="592483" cy="0"/>
          </a:xfrm>
          <a:prstGeom prst="line">
            <a:avLst/>
          </a:prstGeom>
          <a:ln w="381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aphicFrame>
        <p:nvGraphicFramePr>
          <p:cNvPr id="10" name="Πίνακας 9">
            <a:extLst>
              <a:ext uri="{FF2B5EF4-FFF2-40B4-BE49-F238E27FC236}">
                <a16:creationId xmlns:a16="http://schemas.microsoft.com/office/drawing/2014/main" id="{09627F7B-0EFA-0713-AD22-80235A73A338}"/>
              </a:ext>
            </a:extLst>
          </p:cNvPr>
          <p:cNvGraphicFramePr>
            <a:graphicFrameLocks noGrp="1"/>
          </p:cNvGraphicFramePr>
          <p:nvPr>
            <p:extLst>
              <p:ext uri="{D42A27DB-BD31-4B8C-83A1-F6EECF244321}">
                <p14:modId xmlns:p14="http://schemas.microsoft.com/office/powerpoint/2010/main" val="197924849"/>
              </p:ext>
            </p:extLst>
          </p:nvPr>
        </p:nvGraphicFramePr>
        <p:xfrm>
          <a:off x="696532" y="1453781"/>
          <a:ext cx="4686303" cy="4844264"/>
        </p:xfrm>
        <a:graphic>
          <a:graphicData uri="http://schemas.openxmlformats.org/drawingml/2006/table">
            <a:tbl>
              <a:tblPr/>
              <a:tblGrid>
                <a:gridCol w="2773278">
                  <a:extLst>
                    <a:ext uri="{9D8B030D-6E8A-4147-A177-3AD203B41FA5}">
                      <a16:colId xmlns:a16="http://schemas.microsoft.com/office/drawing/2014/main" val="4023180060"/>
                    </a:ext>
                  </a:extLst>
                </a:gridCol>
                <a:gridCol w="306806">
                  <a:extLst>
                    <a:ext uri="{9D8B030D-6E8A-4147-A177-3AD203B41FA5}">
                      <a16:colId xmlns:a16="http://schemas.microsoft.com/office/drawing/2014/main" val="867871018"/>
                    </a:ext>
                  </a:extLst>
                </a:gridCol>
                <a:gridCol w="306806">
                  <a:extLst>
                    <a:ext uri="{9D8B030D-6E8A-4147-A177-3AD203B41FA5}">
                      <a16:colId xmlns:a16="http://schemas.microsoft.com/office/drawing/2014/main" val="2100305891"/>
                    </a:ext>
                  </a:extLst>
                </a:gridCol>
                <a:gridCol w="306806">
                  <a:extLst>
                    <a:ext uri="{9D8B030D-6E8A-4147-A177-3AD203B41FA5}">
                      <a16:colId xmlns:a16="http://schemas.microsoft.com/office/drawing/2014/main" val="1550006160"/>
                    </a:ext>
                  </a:extLst>
                </a:gridCol>
                <a:gridCol w="306806">
                  <a:extLst>
                    <a:ext uri="{9D8B030D-6E8A-4147-A177-3AD203B41FA5}">
                      <a16:colId xmlns:a16="http://schemas.microsoft.com/office/drawing/2014/main" val="3899618165"/>
                    </a:ext>
                  </a:extLst>
                </a:gridCol>
                <a:gridCol w="306806">
                  <a:extLst>
                    <a:ext uri="{9D8B030D-6E8A-4147-A177-3AD203B41FA5}">
                      <a16:colId xmlns:a16="http://schemas.microsoft.com/office/drawing/2014/main" val="2596130864"/>
                    </a:ext>
                  </a:extLst>
                </a:gridCol>
                <a:gridCol w="378995">
                  <a:extLst>
                    <a:ext uri="{9D8B030D-6E8A-4147-A177-3AD203B41FA5}">
                      <a16:colId xmlns:a16="http://schemas.microsoft.com/office/drawing/2014/main" val="3500021326"/>
                    </a:ext>
                  </a:extLst>
                </a:gridCol>
              </a:tblGrid>
              <a:tr h="562690">
                <a:tc>
                  <a:txBody>
                    <a:bodyPr/>
                    <a:lstStyle/>
                    <a:p>
                      <a:pPr algn="ctr" fontAlgn="ctr"/>
                      <a:r>
                        <a:rPr lang="en-US" sz="1000" b="1" i="0" u="none" strike="noStrike" dirty="0">
                          <a:solidFill>
                            <a:srgbClr val="FFFFFF"/>
                          </a:solidFill>
                          <a:effectLst/>
                          <a:latin typeface="Calibri" panose="020F0502020204030204" pitchFamily="34" charset="0"/>
                        </a:rPr>
                        <a:t>CLLD/LEADER TRANSNATIONAL COOPERATION PROJECT</a:t>
                      </a:r>
                      <a:br>
                        <a:rPr lang="en-US" sz="1000" b="1" i="0" u="none" strike="noStrike" dirty="0">
                          <a:solidFill>
                            <a:srgbClr val="FFFFFF"/>
                          </a:solidFill>
                          <a:effectLst/>
                          <a:latin typeface="Calibri" panose="020F0502020204030204" pitchFamily="34" charset="0"/>
                        </a:rPr>
                      </a:br>
                      <a:r>
                        <a:rPr lang="en-US" sz="1000" b="1" i="0" u="none" strike="noStrike" dirty="0">
                          <a:solidFill>
                            <a:srgbClr val="FFFFFF"/>
                          </a:solidFill>
                          <a:effectLst/>
                          <a:latin typeface="Calibri" panose="020F0502020204030204" pitchFamily="34" charset="0"/>
                        </a:rPr>
                        <a:t>BLUE GROWTH INCUBATORS NETWORK</a:t>
                      </a:r>
                    </a:p>
                  </a:txBody>
                  <a:tcPr marL="6725" marR="6725" marT="67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gridSpan="4">
                  <a:txBody>
                    <a:bodyPr/>
                    <a:lstStyle/>
                    <a:p>
                      <a:pPr algn="ctr" fontAlgn="ctr"/>
                      <a:r>
                        <a:rPr lang="el-GR" sz="800" b="1" i="0" u="none" strike="noStrike" dirty="0">
                          <a:solidFill>
                            <a:srgbClr val="000000"/>
                          </a:solidFill>
                          <a:effectLst/>
                          <a:latin typeface="Calibri" panose="020F0502020204030204" pitchFamily="34" charset="0"/>
                        </a:rPr>
                        <a:t>2022</a:t>
                      </a:r>
                    </a:p>
                  </a:txBody>
                  <a:tcPr marL="6725" marR="6725" marT="67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hMerge="1">
                  <a:txBody>
                    <a:bodyPr/>
                    <a:lstStyle/>
                    <a:p>
                      <a:pPr algn="ctr" fontAlgn="ctr"/>
                      <a:r>
                        <a:rPr lang="el-GR" sz="800" b="1" i="0" u="none" strike="noStrike">
                          <a:solidFill>
                            <a:srgbClr val="000000"/>
                          </a:solidFill>
                          <a:effectLst/>
                          <a:latin typeface="Calibri" panose="020F0502020204030204" pitchFamily="34" charset="0"/>
                        </a:rPr>
                        <a:t> </a:t>
                      </a:r>
                    </a:p>
                  </a:txBody>
                  <a:tcPr marL="6725" marR="6725" marT="67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hMerge="1">
                  <a:txBody>
                    <a:bodyPr/>
                    <a:lstStyle/>
                    <a:p>
                      <a:pPr algn="ctr" fontAlgn="ctr"/>
                      <a:r>
                        <a:rPr lang="el-GR" sz="800" b="1" i="0" u="none" strike="noStrike" dirty="0">
                          <a:solidFill>
                            <a:srgbClr val="000000"/>
                          </a:solidFill>
                          <a:effectLst/>
                          <a:latin typeface="Calibri" panose="020F0502020204030204" pitchFamily="34" charset="0"/>
                        </a:rPr>
                        <a:t> </a:t>
                      </a:r>
                    </a:p>
                  </a:txBody>
                  <a:tcPr marL="6725" marR="6725" marT="67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hMerge="1">
                  <a:txBody>
                    <a:bodyPr/>
                    <a:lstStyle/>
                    <a:p>
                      <a:pPr algn="ctr" fontAlgn="ctr"/>
                      <a:r>
                        <a:rPr lang="el-GR" sz="800" b="1" i="0" u="none" strike="noStrike" dirty="0">
                          <a:solidFill>
                            <a:srgbClr val="000000"/>
                          </a:solidFill>
                          <a:effectLst/>
                          <a:latin typeface="Calibri" panose="020F0502020204030204" pitchFamily="34" charset="0"/>
                        </a:rPr>
                        <a:t> </a:t>
                      </a:r>
                    </a:p>
                  </a:txBody>
                  <a:tcPr marL="6725" marR="6725" marT="67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gridSpan="2">
                  <a:txBody>
                    <a:bodyPr/>
                    <a:lstStyle/>
                    <a:p>
                      <a:pPr algn="ctr" fontAlgn="ctr"/>
                      <a:r>
                        <a:rPr lang="el-GR" sz="800" b="1" i="0" u="none" strike="noStrike" dirty="0">
                          <a:solidFill>
                            <a:srgbClr val="000000"/>
                          </a:solidFill>
                          <a:effectLst/>
                          <a:latin typeface="Calibri" panose="020F0502020204030204" pitchFamily="34" charset="0"/>
                        </a:rPr>
                        <a:t>2023 </a:t>
                      </a:r>
                    </a:p>
                  </a:txBody>
                  <a:tcPr marL="6725" marR="6725" marT="67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hMerge="1">
                  <a:txBody>
                    <a:bodyPr/>
                    <a:lstStyle/>
                    <a:p>
                      <a:pPr algn="ctr" fontAlgn="ctr"/>
                      <a:r>
                        <a:rPr lang="el-GR" sz="800" b="1" i="0" u="none" strike="noStrike" dirty="0">
                          <a:solidFill>
                            <a:srgbClr val="000000"/>
                          </a:solidFill>
                          <a:effectLst/>
                          <a:latin typeface="Calibri" panose="020F0502020204030204" pitchFamily="34" charset="0"/>
                        </a:rPr>
                        <a:t> </a:t>
                      </a:r>
                    </a:p>
                  </a:txBody>
                  <a:tcPr marL="6725" marR="6725" marT="6725"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extLst>
                  <a:ext uri="{0D108BD9-81ED-4DB2-BD59-A6C34878D82A}">
                    <a16:rowId xmlns:a16="http://schemas.microsoft.com/office/drawing/2014/main" val="3449620466"/>
                  </a:ext>
                </a:extLst>
              </a:tr>
              <a:tr h="337614">
                <a:tc>
                  <a:txBody>
                    <a:bodyPr/>
                    <a:lstStyle/>
                    <a:p>
                      <a:pPr algn="ctr" fontAlgn="ctr"/>
                      <a:r>
                        <a:rPr lang="en-US" sz="800" b="1" i="0" u="none" strike="noStrike" dirty="0">
                          <a:solidFill>
                            <a:srgbClr val="000000"/>
                          </a:solidFill>
                          <a:effectLst/>
                          <a:latin typeface="Calibri" panose="020F0502020204030204" pitchFamily="34" charset="0"/>
                        </a:rPr>
                        <a:t>ACTIONS</a:t>
                      </a:r>
                    </a:p>
                  </a:txBody>
                  <a:tcPr marL="6725" marR="6725" marT="67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tc>
                  <a:txBody>
                    <a:bodyPr/>
                    <a:lstStyle/>
                    <a:p>
                      <a:pPr marL="0" algn="ctr" defTabSz="914400" rtl="0" eaLnBrk="1" fontAlgn="ctr" latinLnBrk="0" hangingPunct="1"/>
                      <a:r>
                        <a:rPr lang="el-GR" sz="800" b="0" i="0" u="none" strike="noStrike" kern="1200" dirty="0">
                          <a:solidFill>
                            <a:srgbClr val="000000"/>
                          </a:solidFill>
                          <a:effectLst/>
                          <a:latin typeface="Calibri" panose="020F0502020204030204" pitchFamily="34" charset="0"/>
                          <a:ea typeface="+mn-ea"/>
                          <a:cs typeface="+mn-cs"/>
                        </a:rPr>
                        <a:t>1</a:t>
                      </a:r>
                      <a:r>
                        <a:rPr lang="en-US" sz="800" b="0" i="0" u="none" strike="noStrike" kern="1200" dirty="0">
                          <a:solidFill>
                            <a:srgbClr val="000000"/>
                          </a:solidFill>
                          <a:effectLst/>
                          <a:latin typeface="Calibri" panose="020F0502020204030204" pitchFamily="34" charset="0"/>
                          <a:ea typeface="+mn-ea"/>
                          <a:cs typeface="+mn-cs"/>
                        </a:rPr>
                        <a:t>st</a:t>
                      </a:r>
                      <a:r>
                        <a:rPr lang="el-GR" sz="800" b="0" i="0" u="none" strike="noStrike" kern="1200" dirty="0">
                          <a:solidFill>
                            <a:srgbClr val="000000"/>
                          </a:solidFill>
                          <a:effectLst/>
                          <a:latin typeface="Calibri" panose="020F0502020204030204" pitchFamily="34" charset="0"/>
                          <a:ea typeface="+mn-ea"/>
                          <a:cs typeface="+mn-cs"/>
                        </a:rPr>
                        <a:t> </a:t>
                      </a:r>
                    </a:p>
                  </a:txBody>
                  <a:tcPr marL="4090" marR="4090" marT="4090"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marL="0" algn="ctr" defTabSz="914400" rtl="0" eaLnBrk="1" fontAlgn="ctr" latinLnBrk="0" hangingPunct="1"/>
                      <a:r>
                        <a:rPr lang="el-GR" sz="800" b="0" i="0" u="none" strike="noStrike" kern="1200" dirty="0">
                          <a:solidFill>
                            <a:srgbClr val="000000"/>
                          </a:solidFill>
                          <a:effectLst/>
                          <a:latin typeface="Calibri" panose="020F0502020204030204" pitchFamily="34" charset="0"/>
                          <a:ea typeface="+mn-ea"/>
                          <a:cs typeface="+mn-cs"/>
                        </a:rPr>
                        <a:t>2</a:t>
                      </a:r>
                      <a:r>
                        <a:rPr lang="en-US" sz="800" b="0" i="0" u="none" strike="noStrike" kern="1200" dirty="0">
                          <a:solidFill>
                            <a:srgbClr val="000000"/>
                          </a:solidFill>
                          <a:effectLst/>
                          <a:latin typeface="Calibri" panose="020F0502020204030204" pitchFamily="34" charset="0"/>
                          <a:ea typeface="+mn-ea"/>
                          <a:cs typeface="+mn-cs"/>
                        </a:rPr>
                        <a:t>nd</a:t>
                      </a:r>
                      <a:r>
                        <a:rPr lang="el-GR" sz="800" b="0" i="0" u="none" strike="noStrike" kern="1200" dirty="0">
                          <a:solidFill>
                            <a:srgbClr val="000000"/>
                          </a:solidFill>
                          <a:effectLst/>
                          <a:latin typeface="Calibri" panose="020F0502020204030204" pitchFamily="34" charset="0"/>
                          <a:ea typeface="+mn-ea"/>
                          <a:cs typeface="+mn-cs"/>
                        </a:rPr>
                        <a:t> </a:t>
                      </a:r>
                    </a:p>
                  </a:txBody>
                  <a:tcPr marL="4090" marR="4090" marT="4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marL="0" algn="ctr" defTabSz="914400" rtl="0" eaLnBrk="1" fontAlgn="ctr" latinLnBrk="0" hangingPunct="1"/>
                      <a:r>
                        <a:rPr lang="el-GR" sz="800" b="0" i="0" u="none" strike="noStrike" kern="1200" dirty="0">
                          <a:solidFill>
                            <a:srgbClr val="000000"/>
                          </a:solidFill>
                          <a:effectLst/>
                          <a:latin typeface="Calibri" panose="020F0502020204030204" pitchFamily="34" charset="0"/>
                          <a:ea typeface="+mn-ea"/>
                          <a:cs typeface="+mn-cs"/>
                        </a:rPr>
                        <a:t>3</a:t>
                      </a:r>
                      <a:r>
                        <a:rPr lang="en-US" sz="800" b="0" i="0" u="none" strike="noStrike" kern="1200" dirty="0">
                          <a:solidFill>
                            <a:srgbClr val="000000"/>
                          </a:solidFill>
                          <a:effectLst/>
                          <a:latin typeface="Calibri" panose="020F0502020204030204" pitchFamily="34" charset="0"/>
                          <a:ea typeface="+mn-ea"/>
                          <a:cs typeface="+mn-cs"/>
                        </a:rPr>
                        <a:t>rd</a:t>
                      </a:r>
                      <a:r>
                        <a:rPr lang="el-GR" sz="800" b="0" i="0" u="none" strike="noStrike" kern="1200" dirty="0">
                          <a:solidFill>
                            <a:srgbClr val="000000"/>
                          </a:solidFill>
                          <a:effectLst/>
                          <a:latin typeface="Calibri" panose="020F0502020204030204" pitchFamily="34" charset="0"/>
                          <a:ea typeface="+mn-ea"/>
                          <a:cs typeface="+mn-cs"/>
                        </a:rPr>
                        <a:t> </a:t>
                      </a:r>
                    </a:p>
                  </a:txBody>
                  <a:tcPr marL="4090" marR="4090" marT="4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marL="0" algn="ctr" defTabSz="914400" rtl="0" eaLnBrk="1" fontAlgn="ctr" latinLnBrk="0" hangingPunct="1"/>
                      <a:r>
                        <a:rPr lang="el-GR" sz="800" b="0" i="0" u="none" strike="noStrike" kern="1200" dirty="0">
                          <a:solidFill>
                            <a:srgbClr val="000000"/>
                          </a:solidFill>
                          <a:effectLst/>
                          <a:latin typeface="Calibri" panose="020F0502020204030204" pitchFamily="34" charset="0"/>
                          <a:ea typeface="+mn-ea"/>
                          <a:cs typeface="+mn-cs"/>
                        </a:rPr>
                        <a:t>4</a:t>
                      </a:r>
                      <a:r>
                        <a:rPr lang="en-US" sz="800" b="0" i="0" u="none" strike="noStrike" kern="1200" dirty="0">
                          <a:solidFill>
                            <a:srgbClr val="000000"/>
                          </a:solidFill>
                          <a:effectLst/>
                          <a:latin typeface="Calibri" panose="020F0502020204030204" pitchFamily="34" charset="0"/>
                          <a:ea typeface="+mn-ea"/>
                          <a:cs typeface="+mn-cs"/>
                        </a:rPr>
                        <a:t>th</a:t>
                      </a:r>
                      <a:r>
                        <a:rPr lang="el-GR" sz="800" b="0" i="0" u="none" strike="noStrike" kern="1200" dirty="0">
                          <a:solidFill>
                            <a:srgbClr val="000000"/>
                          </a:solidFill>
                          <a:effectLst/>
                          <a:latin typeface="Calibri" panose="020F0502020204030204" pitchFamily="34" charset="0"/>
                          <a:ea typeface="+mn-ea"/>
                          <a:cs typeface="+mn-cs"/>
                        </a:rPr>
                        <a:t> </a:t>
                      </a:r>
                    </a:p>
                  </a:txBody>
                  <a:tcPr marL="4090" marR="4090" marT="409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marL="0" algn="ctr" defTabSz="914400" rtl="0" eaLnBrk="1" fontAlgn="ctr" latinLnBrk="0" hangingPunct="1"/>
                      <a:r>
                        <a:rPr lang="el-GR" sz="800" b="0" i="0" u="none" strike="noStrike" kern="1200" dirty="0">
                          <a:solidFill>
                            <a:srgbClr val="000000"/>
                          </a:solidFill>
                          <a:effectLst/>
                          <a:latin typeface="Calibri" panose="020F0502020204030204" pitchFamily="34" charset="0"/>
                          <a:ea typeface="+mn-ea"/>
                          <a:cs typeface="+mn-cs"/>
                        </a:rPr>
                        <a:t>1</a:t>
                      </a:r>
                      <a:r>
                        <a:rPr lang="en-US" sz="800" b="0" i="0" u="none" strike="noStrike" kern="1200" dirty="0">
                          <a:solidFill>
                            <a:srgbClr val="000000"/>
                          </a:solidFill>
                          <a:effectLst/>
                          <a:latin typeface="Calibri" panose="020F0502020204030204" pitchFamily="34" charset="0"/>
                          <a:ea typeface="+mn-ea"/>
                          <a:cs typeface="+mn-cs"/>
                        </a:rPr>
                        <a:t>st</a:t>
                      </a:r>
                      <a:r>
                        <a:rPr lang="el-GR" sz="800" b="0" i="0" u="none" strike="noStrike" kern="1200" dirty="0">
                          <a:solidFill>
                            <a:srgbClr val="000000"/>
                          </a:solidFill>
                          <a:effectLst/>
                          <a:latin typeface="Calibri" panose="020F0502020204030204" pitchFamily="34" charset="0"/>
                          <a:ea typeface="+mn-ea"/>
                          <a:cs typeface="+mn-cs"/>
                        </a:rPr>
                        <a:t> </a:t>
                      </a:r>
                    </a:p>
                  </a:txBody>
                  <a:tcPr marL="4090" marR="4090" marT="4090"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marL="0" algn="ctr" defTabSz="914400" rtl="0" eaLnBrk="1" fontAlgn="ctr" latinLnBrk="0" hangingPunct="1"/>
                      <a:r>
                        <a:rPr lang="el-GR" sz="800" b="0" i="0" u="none" strike="noStrike" kern="1200" dirty="0">
                          <a:solidFill>
                            <a:srgbClr val="000000"/>
                          </a:solidFill>
                          <a:effectLst/>
                          <a:latin typeface="Calibri" panose="020F0502020204030204" pitchFamily="34" charset="0"/>
                          <a:ea typeface="+mn-ea"/>
                          <a:cs typeface="+mn-cs"/>
                        </a:rPr>
                        <a:t>2</a:t>
                      </a:r>
                      <a:r>
                        <a:rPr lang="en-US" sz="800" b="0" i="0" u="none" strike="noStrike" kern="1200" dirty="0">
                          <a:solidFill>
                            <a:srgbClr val="000000"/>
                          </a:solidFill>
                          <a:effectLst/>
                          <a:latin typeface="Calibri" panose="020F0502020204030204" pitchFamily="34" charset="0"/>
                          <a:ea typeface="+mn-ea"/>
                          <a:cs typeface="+mn-cs"/>
                        </a:rPr>
                        <a:t>nd</a:t>
                      </a:r>
                      <a:r>
                        <a:rPr lang="el-GR" sz="800" b="0" i="0" u="none" strike="noStrike" kern="1200" dirty="0">
                          <a:solidFill>
                            <a:srgbClr val="000000"/>
                          </a:solidFill>
                          <a:effectLst/>
                          <a:latin typeface="Calibri" panose="020F0502020204030204" pitchFamily="34" charset="0"/>
                          <a:ea typeface="+mn-ea"/>
                          <a:cs typeface="+mn-cs"/>
                        </a:rPr>
                        <a:t> </a:t>
                      </a:r>
                    </a:p>
                  </a:txBody>
                  <a:tcPr marL="4090" marR="4090" marT="409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extLst>
                  <a:ext uri="{0D108BD9-81ED-4DB2-BD59-A6C34878D82A}">
                    <a16:rowId xmlns:a16="http://schemas.microsoft.com/office/drawing/2014/main" val="2515887554"/>
                  </a:ext>
                </a:extLst>
              </a:tr>
              <a:tr h="402950">
                <a:tc>
                  <a:txBody>
                    <a:bodyPr/>
                    <a:lstStyle/>
                    <a:p>
                      <a:pPr algn="ctr" fontAlgn="ctr"/>
                      <a:r>
                        <a:rPr lang="en-US" sz="1000" b="1" i="0" u="none" strike="noStrike" dirty="0">
                          <a:solidFill>
                            <a:srgbClr val="000000"/>
                          </a:solidFill>
                          <a:effectLst/>
                          <a:latin typeface="Calibri" panose="020F0502020204030204" pitchFamily="34" charset="0"/>
                        </a:rPr>
                        <a:t>Preparatory phase</a:t>
                      </a:r>
                    </a:p>
                  </a:txBody>
                  <a:tcPr marL="6725" marR="6725" marT="67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tc>
                  <a:txBody>
                    <a:bodyPr/>
                    <a:lstStyle/>
                    <a:p>
                      <a:pPr algn="r" fontAlgn="ctr"/>
                      <a:r>
                        <a:rPr lang="el-GR" sz="800" b="1" i="0" u="none" strike="noStrike">
                          <a:solidFill>
                            <a:srgbClr val="000000"/>
                          </a:solidFill>
                          <a:effectLst/>
                          <a:latin typeface="Calibri" panose="020F0502020204030204" pitchFamily="34" charset="0"/>
                        </a:rPr>
                        <a:t> </a:t>
                      </a:r>
                    </a:p>
                  </a:txBody>
                  <a:tcPr marL="6725" marR="6725" marT="6725"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l-GR" sz="800" b="1" i="0" u="none" strike="noStrike" dirty="0">
                          <a:solidFill>
                            <a:srgbClr val="000000"/>
                          </a:solidFill>
                          <a:effectLst/>
                          <a:latin typeface="Calibri" panose="020F0502020204030204" pitchFamily="34" charset="0"/>
                        </a:rPr>
                        <a:t> </a:t>
                      </a:r>
                    </a:p>
                  </a:txBody>
                  <a:tcPr marL="6725" marR="6725" marT="6725" marB="0" anchor="ctr">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l-GR" sz="800" b="1" i="0" u="none" strike="noStrike">
                          <a:solidFill>
                            <a:srgbClr val="000000"/>
                          </a:solidFill>
                          <a:effectLst/>
                          <a:latin typeface="Calibri" panose="020F0502020204030204" pitchFamily="34" charset="0"/>
                        </a:rPr>
                        <a:t> </a:t>
                      </a:r>
                    </a:p>
                  </a:txBody>
                  <a:tcPr marL="6725" marR="6725" marT="6725" marB="0" anchor="ctr">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l-GR" sz="800" b="1" i="0" u="none" strike="noStrike">
                          <a:solidFill>
                            <a:srgbClr val="000000"/>
                          </a:solidFill>
                          <a:effectLst/>
                          <a:latin typeface="Calibri" panose="020F0502020204030204" pitchFamily="34" charset="0"/>
                        </a:rPr>
                        <a:t> </a:t>
                      </a:r>
                    </a:p>
                  </a:txBody>
                  <a:tcPr marL="6725" marR="6725" marT="6725"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l-GR" sz="800" b="1" i="0" u="none" strike="noStrike" dirty="0">
                          <a:solidFill>
                            <a:srgbClr val="000000"/>
                          </a:solidFill>
                          <a:effectLst/>
                          <a:latin typeface="Calibri" panose="020F0502020204030204" pitchFamily="34" charset="0"/>
                        </a:rPr>
                        <a:t> </a:t>
                      </a:r>
                    </a:p>
                  </a:txBody>
                  <a:tcPr marL="6725" marR="6725" marT="6725"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l-GR" sz="800" b="1" i="0" u="none" strike="noStrike">
                          <a:solidFill>
                            <a:srgbClr val="000000"/>
                          </a:solidFill>
                          <a:effectLst/>
                          <a:latin typeface="Calibri" panose="020F0502020204030204" pitchFamily="34" charset="0"/>
                        </a:rPr>
                        <a:t> </a:t>
                      </a:r>
                    </a:p>
                  </a:txBody>
                  <a:tcPr marL="6725" marR="6725" marT="6725"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923112543"/>
                  </a:ext>
                </a:extLst>
              </a:tr>
              <a:tr h="303326">
                <a:tc>
                  <a:txBody>
                    <a:bodyPr/>
                    <a:lstStyle/>
                    <a:p>
                      <a:pPr algn="ctr" fontAlgn="ctr"/>
                      <a:r>
                        <a:rPr lang="en-US" sz="1000" b="1" i="0" u="none" strike="noStrike" dirty="0">
                          <a:solidFill>
                            <a:srgbClr val="000000"/>
                          </a:solidFill>
                          <a:effectLst/>
                          <a:latin typeface="Calibri" panose="020F0502020204030204" pitchFamily="34" charset="0"/>
                        </a:rPr>
                        <a:t>Coordination - Project management</a:t>
                      </a:r>
                    </a:p>
                  </a:txBody>
                  <a:tcPr marL="6725" marR="6725" marT="67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tc>
                  <a:txBody>
                    <a:bodyPr/>
                    <a:lstStyle/>
                    <a:p>
                      <a:pPr algn="r" fontAlgn="ctr"/>
                      <a:r>
                        <a:rPr lang="el-GR" sz="800" b="1" i="0" u="none" strike="noStrike">
                          <a:solidFill>
                            <a:srgbClr val="000000"/>
                          </a:solidFill>
                          <a:effectLst/>
                          <a:latin typeface="Calibri" panose="020F0502020204030204" pitchFamily="34" charset="0"/>
                        </a:rPr>
                        <a:t> </a:t>
                      </a:r>
                    </a:p>
                  </a:txBody>
                  <a:tcPr marL="6725" marR="6725" marT="6725" marB="0" anchor="ctr">
                    <a:lnL w="12700" cap="flat" cmpd="sng" algn="ctr">
                      <a:solidFill>
                        <a:schemeClr val="tx1"/>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l-GR" sz="800" b="1" i="0" u="none" strike="noStrike" dirty="0">
                          <a:solidFill>
                            <a:srgbClr val="000000"/>
                          </a:solidFill>
                          <a:effectLst/>
                          <a:latin typeface="Calibri" panose="020F0502020204030204" pitchFamily="34" charset="0"/>
                        </a:rPr>
                        <a:t> </a:t>
                      </a:r>
                    </a:p>
                  </a:txBody>
                  <a:tcPr marL="6725" marR="6725" marT="67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l-GR" sz="800" b="1" i="0" u="none" strike="noStrike">
                          <a:solidFill>
                            <a:srgbClr val="000000"/>
                          </a:solidFill>
                          <a:effectLst/>
                          <a:latin typeface="Calibri" panose="020F0502020204030204" pitchFamily="34" charset="0"/>
                        </a:rPr>
                        <a:t> </a:t>
                      </a:r>
                    </a:p>
                  </a:txBody>
                  <a:tcPr marL="6725" marR="6725" marT="67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l-GR" sz="800" b="1" i="0" u="none" strike="noStrike">
                          <a:solidFill>
                            <a:srgbClr val="000000"/>
                          </a:solidFill>
                          <a:effectLst/>
                          <a:latin typeface="Calibri" panose="020F0502020204030204" pitchFamily="34" charset="0"/>
                        </a:rPr>
                        <a:t> </a:t>
                      </a:r>
                    </a:p>
                  </a:txBody>
                  <a:tcPr marL="6725" marR="6725" marT="6725" marB="0" anchor="ctr">
                    <a:lnL>
                      <a:noFill/>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l-GR" sz="800" b="1" i="0" u="none" strike="noStrike" dirty="0">
                          <a:solidFill>
                            <a:srgbClr val="000000"/>
                          </a:solidFill>
                          <a:effectLst/>
                          <a:latin typeface="Calibri" panose="020F0502020204030204" pitchFamily="34" charset="0"/>
                        </a:rPr>
                        <a:t> </a:t>
                      </a:r>
                    </a:p>
                  </a:txBody>
                  <a:tcPr marL="6725" marR="6725" marT="6725" marB="0" anchor="ctr">
                    <a:lnL w="12700" cap="flat" cmpd="sng" algn="ctr">
                      <a:solidFill>
                        <a:schemeClr val="tx1"/>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l-GR" sz="800" b="1" i="0" u="none" strike="noStrike" dirty="0">
                          <a:solidFill>
                            <a:srgbClr val="000000"/>
                          </a:solidFill>
                          <a:effectLst/>
                          <a:latin typeface="Calibri" panose="020F0502020204030204" pitchFamily="34" charset="0"/>
                        </a:rPr>
                        <a:t> </a:t>
                      </a:r>
                    </a:p>
                  </a:txBody>
                  <a:tcPr marL="6725" marR="6725" marT="6725" marB="0" anchor="ctr">
                    <a:lnL>
                      <a:noFill/>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624215151"/>
                  </a:ext>
                </a:extLst>
              </a:tr>
              <a:tr h="740234">
                <a:tc>
                  <a:txBody>
                    <a:bodyPr/>
                    <a:lstStyle/>
                    <a:p>
                      <a:pPr algn="l" fontAlgn="ctr"/>
                      <a:r>
                        <a:rPr lang="en-US" sz="900" b="1" i="0" u="none" strike="noStrike" dirty="0">
                          <a:solidFill>
                            <a:srgbClr val="000000"/>
                          </a:solidFill>
                          <a:effectLst/>
                          <a:latin typeface="Calibri" panose="020F0502020204030204" pitchFamily="34" charset="0"/>
                        </a:rPr>
                        <a:t>  Joint actions provision of services for: </a:t>
                      </a:r>
                      <a:br>
                        <a:rPr lang="en-US" sz="900" b="0" i="0" u="none" strike="noStrike" dirty="0">
                          <a:solidFill>
                            <a:srgbClr val="000000"/>
                          </a:solidFill>
                          <a:effectLst/>
                          <a:latin typeface="Calibri" panose="020F0502020204030204" pitchFamily="34" charset="0"/>
                        </a:rPr>
                      </a:br>
                      <a:br>
                        <a:rPr lang="en-US" sz="900" b="0" i="0" u="none" strike="noStrike" dirty="0">
                          <a:solidFill>
                            <a:srgbClr val="000000"/>
                          </a:solidFill>
                          <a:effectLst/>
                          <a:latin typeface="Calibri" panose="020F0502020204030204" pitchFamily="34" charset="0"/>
                        </a:rPr>
                      </a:br>
                      <a:r>
                        <a:rPr lang="en-US" sz="900" b="0" i="0" u="none" strike="noStrike" dirty="0">
                          <a:solidFill>
                            <a:srgbClr val="000000"/>
                          </a:solidFill>
                          <a:effectLst/>
                          <a:latin typeface="Calibri" panose="020F0502020204030204" pitchFamily="34" charset="0"/>
                        </a:rPr>
                        <a:t>  </a:t>
                      </a:r>
                      <a:r>
                        <a:rPr lang="en-US" sz="900" b="1" i="0" u="none" strike="noStrike" dirty="0">
                          <a:solidFill>
                            <a:srgbClr val="000000"/>
                          </a:solidFill>
                          <a:effectLst/>
                          <a:latin typeface="Calibri" panose="020F0502020204030204" pitchFamily="34" charset="0"/>
                        </a:rPr>
                        <a:t>a)</a:t>
                      </a:r>
                      <a:r>
                        <a:rPr lang="en-US" sz="900" b="0" i="0" u="none" strike="noStrike" dirty="0">
                          <a:solidFill>
                            <a:srgbClr val="000000"/>
                          </a:solidFill>
                          <a:effectLst/>
                          <a:latin typeface="Calibri" panose="020F0502020204030204" pitchFamily="34" charset="0"/>
                        </a:rPr>
                        <a:t> setting common standards, specifications and methodology</a:t>
                      </a:r>
                      <a:br>
                        <a:rPr lang="en-US" sz="900" b="0" i="0" u="none" strike="noStrike" dirty="0">
                          <a:solidFill>
                            <a:srgbClr val="000000"/>
                          </a:solidFill>
                          <a:effectLst/>
                          <a:latin typeface="Calibri" panose="020F0502020204030204" pitchFamily="34" charset="0"/>
                        </a:rPr>
                      </a:br>
                      <a:r>
                        <a:rPr lang="en-US" sz="900" b="0" i="0" u="none" strike="noStrike" dirty="0">
                          <a:solidFill>
                            <a:srgbClr val="000000"/>
                          </a:solidFill>
                          <a:effectLst/>
                          <a:latin typeface="Calibri" panose="020F0502020204030204" pitchFamily="34" charset="0"/>
                        </a:rPr>
                        <a:t>  </a:t>
                      </a:r>
                      <a:r>
                        <a:rPr lang="en-US" sz="900" b="1" i="0" u="none" strike="noStrike" dirty="0">
                          <a:solidFill>
                            <a:srgbClr val="000000"/>
                          </a:solidFill>
                          <a:effectLst/>
                          <a:latin typeface="Calibri" panose="020F0502020204030204" pitchFamily="34" charset="0"/>
                        </a:rPr>
                        <a:t>b)</a:t>
                      </a:r>
                      <a:r>
                        <a:rPr lang="en-US" sz="900" b="0" i="0" u="none" strike="noStrike" dirty="0">
                          <a:solidFill>
                            <a:srgbClr val="000000"/>
                          </a:solidFill>
                          <a:effectLst/>
                          <a:latin typeface="Calibri" panose="020F0502020204030204" pitchFamily="34" charset="0"/>
                        </a:rPr>
                        <a:t> technical support </a:t>
                      </a:r>
                    </a:p>
                  </a:txBody>
                  <a:tcPr marL="6725" marR="6725" marT="67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l-GR" sz="800" b="1" i="0" u="none" strike="noStrike">
                          <a:solidFill>
                            <a:srgbClr val="000000"/>
                          </a:solidFill>
                          <a:effectLst/>
                          <a:latin typeface="Calibri" panose="020F0502020204030204" pitchFamily="34" charset="0"/>
                        </a:rPr>
                        <a:t> </a:t>
                      </a:r>
                    </a:p>
                  </a:txBody>
                  <a:tcPr marL="6725" marR="6725" marT="6725"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r" fontAlgn="ctr"/>
                      <a:r>
                        <a:rPr lang="el-GR" sz="800" b="1" i="0" u="none" strike="noStrike" dirty="0">
                          <a:solidFill>
                            <a:srgbClr val="000000"/>
                          </a:solidFill>
                          <a:effectLst/>
                          <a:latin typeface="Calibri" panose="020F0502020204030204" pitchFamily="34" charset="0"/>
                        </a:rPr>
                        <a:t> </a:t>
                      </a:r>
                    </a:p>
                  </a:txBody>
                  <a:tcPr marL="6725" marR="6725" marT="67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r" fontAlgn="ctr"/>
                      <a:r>
                        <a:rPr lang="el-GR" sz="800" b="1" i="0" u="none" strike="noStrike" dirty="0">
                          <a:solidFill>
                            <a:srgbClr val="000000"/>
                          </a:solidFill>
                          <a:effectLst/>
                          <a:latin typeface="Calibri" panose="020F0502020204030204" pitchFamily="34" charset="0"/>
                        </a:rPr>
                        <a:t> </a:t>
                      </a:r>
                    </a:p>
                  </a:txBody>
                  <a:tcPr marL="6725" marR="6725" marT="67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r" fontAlgn="ctr"/>
                      <a:r>
                        <a:rPr lang="el-GR" sz="800" b="1" i="0" u="none" strike="noStrike">
                          <a:solidFill>
                            <a:srgbClr val="000000"/>
                          </a:solidFill>
                          <a:effectLst/>
                          <a:latin typeface="Calibri" panose="020F0502020204030204" pitchFamily="34" charset="0"/>
                        </a:rPr>
                        <a:t> </a:t>
                      </a:r>
                    </a:p>
                  </a:txBody>
                  <a:tcPr marL="6725" marR="6725" marT="6725"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r" fontAlgn="ctr"/>
                      <a:r>
                        <a:rPr lang="el-GR" sz="800" b="1" i="0" u="none" strike="noStrike" dirty="0">
                          <a:solidFill>
                            <a:srgbClr val="000000"/>
                          </a:solidFill>
                          <a:effectLst/>
                          <a:latin typeface="Calibri" panose="020F0502020204030204" pitchFamily="34" charset="0"/>
                        </a:rPr>
                        <a:t> </a:t>
                      </a:r>
                    </a:p>
                  </a:txBody>
                  <a:tcPr marL="6725" marR="6725" marT="6725"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r" fontAlgn="ctr"/>
                      <a:r>
                        <a:rPr lang="el-GR" sz="800" b="1" i="0" u="none" strike="noStrike" dirty="0">
                          <a:solidFill>
                            <a:srgbClr val="000000"/>
                          </a:solidFill>
                          <a:effectLst/>
                          <a:latin typeface="Calibri" panose="020F0502020204030204" pitchFamily="34" charset="0"/>
                        </a:rPr>
                        <a:t> </a:t>
                      </a:r>
                    </a:p>
                  </a:txBody>
                  <a:tcPr marL="6725" marR="6725" marT="6725"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extLst>
                  <a:ext uri="{0D108BD9-81ED-4DB2-BD59-A6C34878D82A}">
                    <a16:rowId xmlns:a16="http://schemas.microsoft.com/office/drawing/2014/main" val="477290676"/>
                  </a:ext>
                </a:extLst>
              </a:tr>
              <a:tr h="409960">
                <a:tc>
                  <a:txBody>
                    <a:bodyPr/>
                    <a:lstStyle/>
                    <a:p>
                      <a:pPr algn="l" fontAlgn="ctr"/>
                      <a:r>
                        <a:rPr lang="en-US" sz="900" b="0" i="0" u="none" strike="noStrike" dirty="0">
                          <a:solidFill>
                            <a:srgbClr val="000000"/>
                          </a:solidFill>
                          <a:effectLst/>
                          <a:latin typeface="Calibri" panose="020F0502020204030204" pitchFamily="34" charset="0"/>
                        </a:rPr>
                        <a:t>  Local action consulting services - local coordination and </a:t>
                      </a:r>
                    </a:p>
                    <a:p>
                      <a:pPr algn="l" fontAlgn="ctr"/>
                      <a:r>
                        <a:rPr lang="en-US" sz="900" b="0" i="0" u="none" strike="noStrike" dirty="0">
                          <a:solidFill>
                            <a:srgbClr val="000000"/>
                          </a:solidFill>
                          <a:effectLst/>
                          <a:latin typeface="Calibri" panose="020F0502020204030204" pitchFamily="34" charset="0"/>
                        </a:rPr>
                        <a:t>  implementation</a:t>
                      </a:r>
                    </a:p>
                  </a:txBody>
                  <a:tcPr marL="6725" marR="6725" marT="67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l-GR" sz="800" b="1" i="0" u="none" strike="noStrike">
                          <a:solidFill>
                            <a:srgbClr val="000000"/>
                          </a:solidFill>
                          <a:effectLst/>
                          <a:latin typeface="Calibri" panose="020F0502020204030204" pitchFamily="34" charset="0"/>
                        </a:rPr>
                        <a:t> </a:t>
                      </a:r>
                    </a:p>
                  </a:txBody>
                  <a:tcPr marL="6725" marR="6725" marT="6725"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r" fontAlgn="ctr"/>
                      <a:r>
                        <a:rPr lang="el-GR" sz="800" b="1" i="0" u="none" strike="noStrike">
                          <a:solidFill>
                            <a:srgbClr val="000000"/>
                          </a:solidFill>
                          <a:effectLst/>
                          <a:latin typeface="Calibri" panose="020F0502020204030204" pitchFamily="34" charset="0"/>
                        </a:rPr>
                        <a:t> </a:t>
                      </a:r>
                    </a:p>
                  </a:txBody>
                  <a:tcPr marL="6725" marR="6725" marT="67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r" fontAlgn="ctr"/>
                      <a:r>
                        <a:rPr lang="el-GR" sz="800" b="1" i="0" u="none" strike="noStrike" dirty="0">
                          <a:solidFill>
                            <a:srgbClr val="000000"/>
                          </a:solidFill>
                          <a:effectLst/>
                          <a:latin typeface="Calibri" panose="020F0502020204030204" pitchFamily="34" charset="0"/>
                        </a:rPr>
                        <a:t> </a:t>
                      </a:r>
                    </a:p>
                  </a:txBody>
                  <a:tcPr marL="6725" marR="6725" marT="67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r" fontAlgn="ctr"/>
                      <a:r>
                        <a:rPr lang="el-GR" sz="800" b="1" i="0" u="none" strike="noStrike">
                          <a:solidFill>
                            <a:srgbClr val="000000"/>
                          </a:solidFill>
                          <a:effectLst/>
                          <a:latin typeface="Calibri" panose="020F0502020204030204" pitchFamily="34" charset="0"/>
                        </a:rPr>
                        <a:t> </a:t>
                      </a:r>
                    </a:p>
                  </a:txBody>
                  <a:tcPr marL="6725" marR="6725" marT="6725"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r" fontAlgn="ctr"/>
                      <a:r>
                        <a:rPr lang="el-GR" sz="800" b="1" i="0" u="none" strike="noStrike">
                          <a:solidFill>
                            <a:srgbClr val="000000"/>
                          </a:solidFill>
                          <a:effectLst/>
                          <a:latin typeface="Calibri" panose="020F0502020204030204" pitchFamily="34" charset="0"/>
                        </a:rPr>
                        <a:t> </a:t>
                      </a:r>
                    </a:p>
                  </a:txBody>
                  <a:tcPr marL="6725" marR="6725" marT="6725"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r" fontAlgn="ctr"/>
                      <a:r>
                        <a:rPr lang="el-GR" sz="800" b="1" i="0" u="none" strike="noStrike" dirty="0">
                          <a:solidFill>
                            <a:srgbClr val="000000"/>
                          </a:solidFill>
                          <a:effectLst/>
                          <a:latin typeface="Calibri" panose="020F0502020204030204" pitchFamily="34" charset="0"/>
                        </a:rPr>
                        <a:t> </a:t>
                      </a:r>
                    </a:p>
                  </a:txBody>
                  <a:tcPr marL="6725" marR="6725" marT="6725"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extLst>
                  <a:ext uri="{0D108BD9-81ED-4DB2-BD59-A6C34878D82A}">
                    <a16:rowId xmlns:a16="http://schemas.microsoft.com/office/drawing/2014/main" val="3479924015"/>
                  </a:ext>
                </a:extLst>
              </a:tr>
              <a:tr h="393884">
                <a:tc>
                  <a:txBody>
                    <a:bodyPr/>
                    <a:lstStyle/>
                    <a:p>
                      <a:pPr algn="ctr" fontAlgn="ctr"/>
                      <a:r>
                        <a:rPr lang="en-US" sz="1000" b="1" i="0" u="none" strike="noStrike" dirty="0">
                          <a:solidFill>
                            <a:srgbClr val="000000"/>
                          </a:solidFill>
                          <a:effectLst/>
                          <a:latin typeface="Calibri" panose="020F0502020204030204" pitchFamily="34" charset="0"/>
                        </a:rPr>
                        <a:t>Blue Growth Incubator Network: Consulting and Experts</a:t>
                      </a:r>
                    </a:p>
                  </a:txBody>
                  <a:tcPr marL="6725" marR="6725" marT="67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tc>
                  <a:txBody>
                    <a:bodyPr/>
                    <a:lstStyle/>
                    <a:p>
                      <a:pPr algn="r" fontAlgn="ctr"/>
                      <a:r>
                        <a:rPr lang="el-GR" sz="800" b="1" i="0" u="none" strike="noStrike" dirty="0">
                          <a:solidFill>
                            <a:srgbClr val="000000"/>
                          </a:solidFill>
                          <a:effectLst/>
                          <a:latin typeface="Calibri" panose="020F0502020204030204" pitchFamily="34" charset="0"/>
                        </a:rPr>
                        <a:t> </a:t>
                      </a:r>
                    </a:p>
                  </a:txBody>
                  <a:tcPr marL="6725" marR="6725" marT="6725" marB="0" anchor="ctr">
                    <a:lnL w="12700" cap="flat" cmpd="sng" algn="ctr">
                      <a:solidFill>
                        <a:schemeClr val="tx1"/>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l-GR" sz="800" b="1" i="0" u="none" strike="noStrike">
                          <a:solidFill>
                            <a:srgbClr val="000000"/>
                          </a:solidFill>
                          <a:effectLst/>
                          <a:latin typeface="Calibri" panose="020F0502020204030204" pitchFamily="34" charset="0"/>
                        </a:rPr>
                        <a:t> </a:t>
                      </a:r>
                    </a:p>
                  </a:txBody>
                  <a:tcPr marL="6725" marR="6725" marT="67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l-GR" sz="800" b="1" i="0" u="none" strike="noStrike">
                          <a:solidFill>
                            <a:srgbClr val="000000"/>
                          </a:solidFill>
                          <a:effectLst/>
                          <a:latin typeface="Calibri" panose="020F0502020204030204" pitchFamily="34" charset="0"/>
                        </a:rPr>
                        <a:t> </a:t>
                      </a:r>
                    </a:p>
                  </a:txBody>
                  <a:tcPr marL="6725" marR="6725" marT="67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l-GR" sz="800" b="1" i="0" u="none" strike="noStrike">
                          <a:solidFill>
                            <a:srgbClr val="000000"/>
                          </a:solidFill>
                          <a:effectLst/>
                          <a:latin typeface="Calibri" panose="020F0502020204030204" pitchFamily="34" charset="0"/>
                        </a:rPr>
                        <a:t> </a:t>
                      </a:r>
                    </a:p>
                  </a:txBody>
                  <a:tcPr marL="6725" marR="6725" marT="6725" marB="0" anchor="ctr">
                    <a:lnL>
                      <a:noFill/>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l-GR" sz="800" b="1" i="0" u="none" strike="noStrike">
                          <a:solidFill>
                            <a:srgbClr val="000000"/>
                          </a:solidFill>
                          <a:effectLst/>
                          <a:latin typeface="Calibri" panose="020F0502020204030204" pitchFamily="34" charset="0"/>
                        </a:rPr>
                        <a:t> </a:t>
                      </a:r>
                    </a:p>
                  </a:txBody>
                  <a:tcPr marL="6725" marR="6725" marT="6725" marB="0" anchor="ctr">
                    <a:lnL w="12700" cap="flat" cmpd="sng" algn="ctr">
                      <a:solidFill>
                        <a:schemeClr val="tx1"/>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l-GR" sz="800" b="1" i="0" u="none" strike="noStrike" dirty="0">
                          <a:solidFill>
                            <a:srgbClr val="000000"/>
                          </a:solidFill>
                          <a:effectLst/>
                          <a:latin typeface="Calibri" panose="020F0502020204030204" pitchFamily="34" charset="0"/>
                        </a:rPr>
                        <a:t> </a:t>
                      </a:r>
                    </a:p>
                  </a:txBody>
                  <a:tcPr marL="6725" marR="6725" marT="6725" marB="0" anchor="ctr">
                    <a:lnL>
                      <a:noFill/>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598858462"/>
                  </a:ext>
                </a:extLst>
              </a:tr>
              <a:tr h="292437">
                <a:tc>
                  <a:txBody>
                    <a:bodyPr/>
                    <a:lstStyle/>
                    <a:p>
                      <a:pPr algn="l" fontAlgn="ctr"/>
                      <a:r>
                        <a:rPr lang="en-US" sz="900" b="0" i="0" u="none" strike="noStrike" dirty="0">
                          <a:solidFill>
                            <a:srgbClr val="000000"/>
                          </a:solidFill>
                          <a:effectLst/>
                          <a:latin typeface="Calibri" panose="020F0502020204030204" pitchFamily="34" charset="0"/>
                        </a:rPr>
                        <a:t>  Creation of the Blue Growth Incubator Network</a:t>
                      </a:r>
                    </a:p>
                  </a:txBody>
                  <a:tcPr marL="6725" marR="6725" marT="67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l-GR" sz="800" b="1" i="0" u="none" strike="noStrike" dirty="0">
                          <a:solidFill>
                            <a:srgbClr val="000000"/>
                          </a:solidFill>
                          <a:effectLst/>
                          <a:latin typeface="Calibri" panose="020F0502020204030204" pitchFamily="34" charset="0"/>
                        </a:rPr>
                        <a:t> </a:t>
                      </a:r>
                    </a:p>
                  </a:txBody>
                  <a:tcPr marL="6725" marR="6725" marT="6725"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l-GR" sz="800" b="1" i="0" u="none" strike="noStrike">
                          <a:solidFill>
                            <a:srgbClr val="000000"/>
                          </a:solidFill>
                          <a:effectLst/>
                          <a:latin typeface="Calibri" panose="020F0502020204030204" pitchFamily="34" charset="0"/>
                        </a:rPr>
                        <a:t> </a:t>
                      </a:r>
                    </a:p>
                  </a:txBody>
                  <a:tcPr marL="6725" marR="6725" marT="67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l-GR" sz="800" b="1" i="0" u="none" strike="noStrike" dirty="0">
                          <a:solidFill>
                            <a:srgbClr val="000000"/>
                          </a:solidFill>
                          <a:effectLst/>
                          <a:latin typeface="Calibri" panose="020F0502020204030204" pitchFamily="34" charset="0"/>
                        </a:rPr>
                        <a:t> </a:t>
                      </a:r>
                    </a:p>
                  </a:txBody>
                  <a:tcPr marL="6725" marR="6725" marT="67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r" fontAlgn="ctr"/>
                      <a:r>
                        <a:rPr lang="el-GR" sz="800" b="1" i="0" u="none" strike="noStrike">
                          <a:solidFill>
                            <a:srgbClr val="000000"/>
                          </a:solidFill>
                          <a:effectLst/>
                          <a:latin typeface="Calibri" panose="020F0502020204030204" pitchFamily="34" charset="0"/>
                        </a:rPr>
                        <a:t> </a:t>
                      </a:r>
                    </a:p>
                  </a:txBody>
                  <a:tcPr marL="6725" marR="6725" marT="6725"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r" fontAlgn="ctr"/>
                      <a:r>
                        <a:rPr lang="el-GR" sz="800" b="1" i="0" u="none" strike="noStrike">
                          <a:solidFill>
                            <a:srgbClr val="000000"/>
                          </a:solidFill>
                          <a:effectLst/>
                          <a:latin typeface="Calibri" panose="020F0502020204030204" pitchFamily="34" charset="0"/>
                        </a:rPr>
                        <a:t> </a:t>
                      </a:r>
                    </a:p>
                  </a:txBody>
                  <a:tcPr marL="6725" marR="6725" marT="6725"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r" fontAlgn="ctr"/>
                      <a:r>
                        <a:rPr lang="el-GR" sz="800" b="1" i="0" u="none" strike="noStrike" dirty="0">
                          <a:solidFill>
                            <a:srgbClr val="000000"/>
                          </a:solidFill>
                          <a:effectLst/>
                          <a:latin typeface="Calibri" panose="020F0502020204030204" pitchFamily="34" charset="0"/>
                        </a:rPr>
                        <a:t> </a:t>
                      </a:r>
                    </a:p>
                  </a:txBody>
                  <a:tcPr marL="6725" marR="6725" marT="6725"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447024694"/>
                  </a:ext>
                </a:extLst>
              </a:tr>
              <a:tr h="353691">
                <a:tc>
                  <a:txBody>
                    <a:bodyPr/>
                    <a:lstStyle/>
                    <a:p>
                      <a:pPr algn="l" fontAlgn="ctr"/>
                      <a:r>
                        <a:rPr lang="en-US" sz="900" b="0" i="0" u="none" strike="noStrike" dirty="0">
                          <a:solidFill>
                            <a:srgbClr val="000000"/>
                          </a:solidFill>
                          <a:effectLst/>
                          <a:latin typeface="Calibri" panose="020F0502020204030204" pitchFamily="34" charset="0"/>
                        </a:rPr>
                        <a:t>  Strategic Plans for "Blue Growth"</a:t>
                      </a:r>
                    </a:p>
                  </a:txBody>
                  <a:tcPr marL="6725" marR="6725" marT="67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l-GR" sz="800" b="1" i="0" u="none" strike="noStrike">
                          <a:solidFill>
                            <a:srgbClr val="000000"/>
                          </a:solidFill>
                          <a:effectLst/>
                          <a:latin typeface="Calibri" panose="020F0502020204030204" pitchFamily="34" charset="0"/>
                        </a:rPr>
                        <a:t> </a:t>
                      </a:r>
                    </a:p>
                  </a:txBody>
                  <a:tcPr marL="6725" marR="6725" marT="6725"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l-GR" sz="800" b="1" i="0" u="none" strike="noStrike" dirty="0">
                          <a:solidFill>
                            <a:srgbClr val="000000"/>
                          </a:solidFill>
                          <a:effectLst/>
                          <a:latin typeface="Calibri" panose="020F0502020204030204" pitchFamily="34" charset="0"/>
                        </a:rPr>
                        <a:t> </a:t>
                      </a:r>
                    </a:p>
                  </a:txBody>
                  <a:tcPr marL="6725" marR="6725" marT="67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l-GR" sz="800" b="1" i="0" u="none" strike="noStrike" dirty="0">
                          <a:solidFill>
                            <a:srgbClr val="000000"/>
                          </a:solidFill>
                          <a:effectLst/>
                          <a:latin typeface="Calibri" panose="020F0502020204030204" pitchFamily="34" charset="0"/>
                        </a:rPr>
                        <a:t> </a:t>
                      </a:r>
                    </a:p>
                  </a:txBody>
                  <a:tcPr marL="6725" marR="6725" marT="67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r" fontAlgn="ctr"/>
                      <a:r>
                        <a:rPr lang="el-GR" sz="800" b="1" i="0" u="none" strike="noStrike">
                          <a:solidFill>
                            <a:srgbClr val="000000"/>
                          </a:solidFill>
                          <a:effectLst/>
                          <a:latin typeface="Calibri" panose="020F0502020204030204" pitchFamily="34" charset="0"/>
                        </a:rPr>
                        <a:t> </a:t>
                      </a:r>
                    </a:p>
                  </a:txBody>
                  <a:tcPr marL="6725" marR="6725" marT="6725"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r" fontAlgn="ctr"/>
                      <a:r>
                        <a:rPr lang="el-GR" sz="800" b="1" i="0" u="none" strike="noStrike">
                          <a:solidFill>
                            <a:srgbClr val="000000"/>
                          </a:solidFill>
                          <a:effectLst/>
                          <a:latin typeface="Calibri" panose="020F0502020204030204" pitchFamily="34" charset="0"/>
                        </a:rPr>
                        <a:t> </a:t>
                      </a:r>
                    </a:p>
                  </a:txBody>
                  <a:tcPr marL="6725" marR="6725" marT="6725"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r" fontAlgn="ctr"/>
                      <a:r>
                        <a:rPr lang="el-GR" sz="800" b="1" i="0" u="none" strike="noStrike" dirty="0">
                          <a:solidFill>
                            <a:srgbClr val="000000"/>
                          </a:solidFill>
                          <a:effectLst/>
                          <a:latin typeface="Calibri" panose="020F0502020204030204" pitchFamily="34" charset="0"/>
                        </a:rPr>
                        <a:t> </a:t>
                      </a:r>
                    </a:p>
                  </a:txBody>
                  <a:tcPr marL="6725" marR="6725" marT="6725"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80091349"/>
                  </a:ext>
                </a:extLst>
              </a:tr>
              <a:tr h="442113">
                <a:tc>
                  <a:txBody>
                    <a:bodyPr/>
                    <a:lstStyle/>
                    <a:p>
                      <a:pPr algn="l" fontAlgn="ctr"/>
                      <a:r>
                        <a:rPr lang="en-US" sz="900" b="0" i="0" u="none" strike="noStrike" dirty="0">
                          <a:solidFill>
                            <a:srgbClr val="000000"/>
                          </a:solidFill>
                          <a:effectLst/>
                          <a:latin typeface="Calibri" panose="020F0502020204030204" pitchFamily="34" charset="0"/>
                        </a:rPr>
                        <a:t>  Operational Study on the Impacts of Climate Change on </a:t>
                      </a:r>
                    </a:p>
                    <a:p>
                      <a:pPr algn="l" fontAlgn="ctr"/>
                      <a:r>
                        <a:rPr lang="en-US" sz="900" b="0" i="0" u="none" strike="noStrike" dirty="0">
                          <a:solidFill>
                            <a:srgbClr val="000000"/>
                          </a:solidFill>
                          <a:effectLst/>
                          <a:latin typeface="Calibri" panose="020F0502020204030204" pitchFamily="34" charset="0"/>
                        </a:rPr>
                        <a:t>  Coastal and Marine Ecosystems in the Six (6) GPA</a:t>
                      </a:r>
                    </a:p>
                    <a:p>
                      <a:pPr algn="l" fontAlgn="ctr"/>
                      <a:r>
                        <a:rPr lang="en-US" sz="900" b="0" i="0" u="none" strike="noStrike" dirty="0">
                          <a:solidFill>
                            <a:srgbClr val="000000"/>
                          </a:solidFill>
                          <a:effectLst/>
                          <a:latin typeface="Calibri" panose="020F0502020204030204" pitchFamily="34" charset="0"/>
                        </a:rPr>
                        <a:t>  Participating Areas.</a:t>
                      </a:r>
                    </a:p>
                  </a:txBody>
                  <a:tcPr marL="6725" marR="6725" marT="67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l-GR" sz="800" b="1" i="0" u="none" strike="noStrike">
                          <a:solidFill>
                            <a:srgbClr val="000000"/>
                          </a:solidFill>
                          <a:effectLst/>
                          <a:latin typeface="Calibri" panose="020F0502020204030204" pitchFamily="34" charset="0"/>
                        </a:rPr>
                        <a:t> </a:t>
                      </a:r>
                    </a:p>
                  </a:txBody>
                  <a:tcPr marL="6725" marR="6725" marT="6725"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l-GR" sz="800" b="1" i="0" u="none" strike="noStrike">
                          <a:solidFill>
                            <a:srgbClr val="000000"/>
                          </a:solidFill>
                          <a:effectLst/>
                          <a:latin typeface="Calibri" panose="020F0502020204030204" pitchFamily="34" charset="0"/>
                        </a:rPr>
                        <a:t> </a:t>
                      </a:r>
                    </a:p>
                  </a:txBody>
                  <a:tcPr marL="6725" marR="6725" marT="67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l-GR" sz="800" b="1" i="0" u="none" strike="noStrike" dirty="0">
                          <a:solidFill>
                            <a:srgbClr val="000000"/>
                          </a:solidFill>
                          <a:effectLst/>
                          <a:latin typeface="Calibri" panose="020F0502020204030204" pitchFamily="34" charset="0"/>
                        </a:rPr>
                        <a:t> </a:t>
                      </a:r>
                    </a:p>
                  </a:txBody>
                  <a:tcPr marL="6725" marR="6725" marT="67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r" fontAlgn="ctr"/>
                      <a:r>
                        <a:rPr lang="el-GR" sz="800" b="1" i="0" u="none" strike="noStrike" dirty="0">
                          <a:solidFill>
                            <a:srgbClr val="000000"/>
                          </a:solidFill>
                          <a:effectLst/>
                          <a:latin typeface="Calibri" panose="020F0502020204030204" pitchFamily="34" charset="0"/>
                        </a:rPr>
                        <a:t> </a:t>
                      </a:r>
                    </a:p>
                  </a:txBody>
                  <a:tcPr marL="6725" marR="6725" marT="6725"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r" fontAlgn="ctr"/>
                      <a:r>
                        <a:rPr lang="el-GR" sz="800" b="1" i="0" u="none" strike="noStrike">
                          <a:solidFill>
                            <a:srgbClr val="000000"/>
                          </a:solidFill>
                          <a:effectLst/>
                          <a:latin typeface="Calibri" panose="020F0502020204030204" pitchFamily="34" charset="0"/>
                        </a:rPr>
                        <a:t> </a:t>
                      </a:r>
                    </a:p>
                  </a:txBody>
                  <a:tcPr marL="6725" marR="6725" marT="6725"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r" fontAlgn="ctr"/>
                      <a:r>
                        <a:rPr lang="el-GR" sz="800" b="1" i="0" u="none" strike="noStrike" dirty="0">
                          <a:solidFill>
                            <a:srgbClr val="000000"/>
                          </a:solidFill>
                          <a:effectLst/>
                          <a:latin typeface="Calibri" panose="020F0502020204030204" pitchFamily="34" charset="0"/>
                        </a:rPr>
                        <a:t> </a:t>
                      </a:r>
                    </a:p>
                  </a:txBody>
                  <a:tcPr marL="6725" marR="6725" marT="6725"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655051417"/>
                  </a:ext>
                </a:extLst>
              </a:tr>
              <a:tr h="267751">
                <a:tc>
                  <a:txBody>
                    <a:bodyPr/>
                    <a:lstStyle/>
                    <a:p>
                      <a:pPr algn="l" fontAlgn="ctr"/>
                      <a:r>
                        <a:rPr lang="en-US" sz="900" b="0" i="0" u="none" strike="noStrike" dirty="0">
                          <a:solidFill>
                            <a:srgbClr val="000000"/>
                          </a:solidFill>
                          <a:effectLst/>
                          <a:latin typeface="Calibri" panose="020F0502020204030204" pitchFamily="34" charset="0"/>
                        </a:rPr>
                        <a:t>  Studies on the "smart port of the future"</a:t>
                      </a:r>
                    </a:p>
                  </a:txBody>
                  <a:tcPr marL="6725" marR="6725" marT="67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l-GR" sz="800" b="1" i="0" u="none" strike="noStrike">
                          <a:solidFill>
                            <a:srgbClr val="000000"/>
                          </a:solidFill>
                          <a:effectLst/>
                          <a:latin typeface="Calibri" panose="020F0502020204030204" pitchFamily="34" charset="0"/>
                        </a:rPr>
                        <a:t> </a:t>
                      </a:r>
                    </a:p>
                  </a:txBody>
                  <a:tcPr marL="6725" marR="6725" marT="6725"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l-GR" sz="800" b="1" i="0" u="none" strike="noStrike">
                          <a:solidFill>
                            <a:srgbClr val="000000"/>
                          </a:solidFill>
                          <a:effectLst/>
                          <a:latin typeface="Calibri" panose="020F0502020204030204" pitchFamily="34" charset="0"/>
                        </a:rPr>
                        <a:t> </a:t>
                      </a:r>
                    </a:p>
                  </a:txBody>
                  <a:tcPr marL="6725" marR="6725" marT="67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l-GR" sz="800" b="1" i="0" u="none" strike="noStrike" dirty="0">
                          <a:solidFill>
                            <a:srgbClr val="000000"/>
                          </a:solidFill>
                          <a:effectLst/>
                          <a:latin typeface="Calibri" panose="020F0502020204030204" pitchFamily="34" charset="0"/>
                        </a:rPr>
                        <a:t> </a:t>
                      </a:r>
                    </a:p>
                  </a:txBody>
                  <a:tcPr marL="6725" marR="6725" marT="67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r" fontAlgn="ctr"/>
                      <a:r>
                        <a:rPr lang="el-GR" sz="800" b="1" i="0" u="none" strike="noStrike" dirty="0">
                          <a:solidFill>
                            <a:srgbClr val="000000"/>
                          </a:solidFill>
                          <a:effectLst/>
                          <a:latin typeface="Calibri" panose="020F0502020204030204" pitchFamily="34" charset="0"/>
                        </a:rPr>
                        <a:t> </a:t>
                      </a:r>
                    </a:p>
                  </a:txBody>
                  <a:tcPr marL="6725" marR="6725" marT="6725"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r" fontAlgn="ctr"/>
                      <a:r>
                        <a:rPr lang="el-GR" sz="800" b="1" i="0" u="none" strike="noStrike" dirty="0">
                          <a:solidFill>
                            <a:srgbClr val="000000"/>
                          </a:solidFill>
                          <a:effectLst/>
                          <a:latin typeface="Calibri" panose="020F0502020204030204" pitchFamily="34" charset="0"/>
                        </a:rPr>
                        <a:t> </a:t>
                      </a:r>
                    </a:p>
                  </a:txBody>
                  <a:tcPr marL="6725" marR="6725" marT="6725"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r" fontAlgn="ctr"/>
                      <a:r>
                        <a:rPr lang="el-GR" sz="800" b="1" i="0" u="none" strike="noStrike" dirty="0">
                          <a:solidFill>
                            <a:srgbClr val="000000"/>
                          </a:solidFill>
                          <a:effectLst/>
                          <a:latin typeface="Calibri" panose="020F0502020204030204" pitchFamily="34" charset="0"/>
                        </a:rPr>
                        <a:t> </a:t>
                      </a:r>
                    </a:p>
                  </a:txBody>
                  <a:tcPr marL="6725" marR="6725" marT="6725"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788424225"/>
                  </a:ext>
                </a:extLst>
              </a:tr>
              <a:tr h="337614">
                <a:tc>
                  <a:txBody>
                    <a:bodyPr/>
                    <a:lstStyle/>
                    <a:p>
                      <a:pPr algn="l" fontAlgn="ctr"/>
                      <a:r>
                        <a:rPr lang="en-US" sz="900" b="0" i="0" u="none" strike="noStrike" dirty="0">
                          <a:solidFill>
                            <a:srgbClr val="000000"/>
                          </a:solidFill>
                          <a:effectLst/>
                          <a:latin typeface="Calibri" panose="020F0502020204030204" pitchFamily="34" charset="0"/>
                        </a:rPr>
                        <a:t>  Port infrastructure support applications</a:t>
                      </a:r>
                    </a:p>
                  </a:txBody>
                  <a:tcPr marL="6725" marR="6725" marT="67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fontAlgn="ctr"/>
                      <a:r>
                        <a:rPr lang="el-GR" sz="800" b="1" i="0" u="none" strike="noStrike">
                          <a:solidFill>
                            <a:srgbClr val="000000"/>
                          </a:solidFill>
                          <a:effectLst/>
                          <a:latin typeface="Calibri" panose="020F0502020204030204" pitchFamily="34" charset="0"/>
                        </a:rPr>
                        <a:t> </a:t>
                      </a:r>
                    </a:p>
                  </a:txBody>
                  <a:tcPr marL="6725" marR="6725" marT="6725"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fontAlgn="ctr"/>
                      <a:r>
                        <a:rPr lang="el-GR" sz="800" b="1" i="0" u="none" strike="noStrike">
                          <a:solidFill>
                            <a:srgbClr val="000000"/>
                          </a:solidFill>
                          <a:effectLst/>
                          <a:latin typeface="Calibri" panose="020F0502020204030204" pitchFamily="34" charset="0"/>
                        </a:rPr>
                        <a:t> </a:t>
                      </a:r>
                    </a:p>
                  </a:txBody>
                  <a:tcPr marL="6725" marR="6725" marT="67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fontAlgn="ctr"/>
                      <a:r>
                        <a:rPr lang="el-GR" sz="800" b="1" i="0" u="none" strike="noStrike">
                          <a:solidFill>
                            <a:srgbClr val="000000"/>
                          </a:solidFill>
                          <a:effectLst/>
                          <a:latin typeface="Calibri" panose="020F0502020204030204" pitchFamily="34" charset="0"/>
                        </a:rPr>
                        <a:t> </a:t>
                      </a:r>
                    </a:p>
                  </a:txBody>
                  <a:tcPr marL="6725" marR="6725" marT="67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4546A"/>
                    </a:solidFill>
                  </a:tcPr>
                </a:tc>
                <a:tc>
                  <a:txBody>
                    <a:bodyPr/>
                    <a:lstStyle/>
                    <a:p>
                      <a:pPr algn="r" fontAlgn="ctr"/>
                      <a:r>
                        <a:rPr lang="el-GR" sz="800" b="1" i="0" u="none" strike="noStrike" dirty="0">
                          <a:solidFill>
                            <a:srgbClr val="000000"/>
                          </a:solidFill>
                          <a:effectLst/>
                          <a:latin typeface="Calibri" panose="020F0502020204030204" pitchFamily="34" charset="0"/>
                        </a:rPr>
                        <a:t> </a:t>
                      </a:r>
                    </a:p>
                  </a:txBody>
                  <a:tcPr marL="6725" marR="6725" marT="6725"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4546A"/>
                    </a:solidFill>
                  </a:tcPr>
                </a:tc>
                <a:tc>
                  <a:txBody>
                    <a:bodyPr/>
                    <a:lstStyle/>
                    <a:p>
                      <a:pPr algn="r" fontAlgn="ctr"/>
                      <a:r>
                        <a:rPr lang="el-GR" sz="800" b="1" i="0" u="none" strike="noStrike" dirty="0">
                          <a:solidFill>
                            <a:srgbClr val="000000"/>
                          </a:solidFill>
                          <a:effectLst/>
                          <a:latin typeface="Calibri" panose="020F0502020204030204" pitchFamily="34" charset="0"/>
                        </a:rPr>
                        <a:t> </a:t>
                      </a:r>
                    </a:p>
                  </a:txBody>
                  <a:tcPr marL="6725" marR="6725" marT="6725"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4546A"/>
                    </a:solidFill>
                  </a:tcPr>
                </a:tc>
                <a:tc>
                  <a:txBody>
                    <a:bodyPr/>
                    <a:lstStyle/>
                    <a:p>
                      <a:pPr algn="r" fontAlgn="ctr"/>
                      <a:r>
                        <a:rPr lang="el-GR" sz="800" b="1" i="0" u="none" strike="noStrike" dirty="0">
                          <a:solidFill>
                            <a:srgbClr val="000000"/>
                          </a:solidFill>
                          <a:effectLst/>
                          <a:latin typeface="Calibri" panose="020F0502020204030204" pitchFamily="34" charset="0"/>
                        </a:rPr>
                        <a:t> </a:t>
                      </a:r>
                    </a:p>
                  </a:txBody>
                  <a:tcPr marL="6725" marR="6725" marT="6725"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4546A"/>
                    </a:solidFill>
                  </a:tcPr>
                </a:tc>
                <a:extLst>
                  <a:ext uri="{0D108BD9-81ED-4DB2-BD59-A6C34878D82A}">
                    <a16:rowId xmlns:a16="http://schemas.microsoft.com/office/drawing/2014/main" val="3795885076"/>
                  </a:ext>
                </a:extLst>
              </a:tr>
            </a:tbl>
          </a:graphicData>
        </a:graphic>
      </p:graphicFrame>
      <p:graphicFrame>
        <p:nvGraphicFramePr>
          <p:cNvPr id="11" name="Πίνακας 10">
            <a:extLst>
              <a:ext uri="{FF2B5EF4-FFF2-40B4-BE49-F238E27FC236}">
                <a16:creationId xmlns:a16="http://schemas.microsoft.com/office/drawing/2014/main" id="{0092BE7D-43BA-E97C-E052-C38B60779A05}"/>
              </a:ext>
            </a:extLst>
          </p:cNvPr>
          <p:cNvGraphicFramePr>
            <a:graphicFrameLocks noGrp="1"/>
          </p:cNvGraphicFramePr>
          <p:nvPr>
            <p:extLst>
              <p:ext uri="{D42A27DB-BD31-4B8C-83A1-F6EECF244321}">
                <p14:modId xmlns:p14="http://schemas.microsoft.com/office/powerpoint/2010/main" val="4201254756"/>
              </p:ext>
            </p:extLst>
          </p:nvPr>
        </p:nvGraphicFramePr>
        <p:xfrm>
          <a:off x="6809166" y="1538387"/>
          <a:ext cx="4686300" cy="4768915"/>
        </p:xfrm>
        <a:graphic>
          <a:graphicData uri="http://schemas.openxmlformats.org/drawingml/2006/table">
            <a:tbl>
              <a:tblPr/>
              <a:tblGrid>
                <a:gridCol w="2773276">
                  <a:extLst>
                    <a:ext uri="{9D8B030D-6E8A-4147-A177-3AD203B41FA5}">
                      <a16:colId xmlns:a16="http://schemas.microsoft.com/office/drawing/2014/main" val="1688803719"/>
                    </a:ext>
                  </a:extLst>
                </a:gridCol>
                <a:gridCol w="306806">
                  <a:extLst>
                    <a:ext uri="{9D8B030D-6E8A-4147-A177-3AD203B41FA5}">
                      <a16:colId xmlns:a16="http://schemas.microsoft.com/office/drawing/2014/main" val="2865518448"/>
                    </a:ext>
                  </a:extLst>
                </a:gridCol>
                <a:gridCol w="306806">
                  <a:extLst>
                    <a:ext uri="{9D8B030D-6E8A-4147-A177-3AD203B41FA5}">
                      <a16:colId xmlns:a16="http://schemas.microsoft.com/office/drawing/2014/main" val="3623601541"/>
                    </a:ext>
                  </a:extLst>
                </a:gridCol>
                <a:gridCol w="306806">
                  <a:extLst>
                    <a:ext uri="{9D8B030D-6E8A-4147-A177-3AD203B41FA5}">
                      <a16:colId xmlns:a16="http://schemas.microsoft.com/office/drawing/2014/main" val="3326034841"/>
                    </a:ext>
                  </a:extLst>
                </a:gridCol>
                <a:gridCol w="306806">
                  <a:extLst>
                    <a:ext uri="{9D8B030D-6E8A-4147-A177-3AD203B41FA5}">
                      <a16:colId xmlns:a16="http://schemas.microsoft.com/office/drawing/2014/main" val="356873535"/>
                    </a:ext>
                  </a:extLst>
                </a:gridCol>
                <a:gridCol w="306806">
                  <a:extLst>
                    <a:ext uri="{9D8B030D-6E8A-4147-A177-3AD203B41FA5}">
                      <a16:colId xmlns:a16="http://schemas.microsoft.com/office/drawing/2014/main" val="3567611873"/>
                    </a:ext>
                  </a:extLst>
                </a:gridCol>
                <a:gridCol w="378994">
                  <a:extLst>
                    <a:ext uri="{9D8B030D-6E8A-4147-A177-3AD203B41FA5}">
                      <a16:colId xmlns:a16="http://schemas.microsoft.com/office/drawing/2014/main" val="3592607584"/>
                    </a:ext>
                  </a:extLst>
                </a:gridCol>
              </a:tblGrid>
              <a:tr h="691541">
                <a:tc>
                  <a:txBody>
                    <a:bodyPr/>
                    <a:lstStyle/>
                    <a:p>
                      <a:pPr marL="0" algn="ctr" defTabSz="914400" rtl="0" eaLnBrk="1" fontAlgn="ctr" latinLnBrk="0" hangingPunct="1"/>
                      <a:r>
                        <a:rPr lang="en-US" sz="1000" b="1" i="0" u="none" strike="noStrike" kern="1200" dirty="0">
                          <a:solidFill>
                            <a:srgbClr val="FFFFFF"/>
                          </a:solidFill>
                          <a:effectLst/>
                          <a:latin typeface="Calibri" panose="020F0502020204030204" pitchFamily="34" charset="0"/>
                          <a:ea typeface="+mn-ea"/>
                          <a:cs typeface="+mn-cs"/>
                        </a:rPr>
                        <a:t>CLLD/LEADER TRANSNATIONAL COOPERATION PROJECT</a:t>
                      </a:r>
                      <a:br>
                        <a:rPr lang="en-US" sz="1000" b="1" i="0" u="none" strike="noStrike" kern="1200" dirty="0">
                          <a:solidFill>
                            <a:srgbClr val="FFFFFF"/>
                          </a:solidFill>
                          <a:effectLst/>
                          <a:latin typeface="Calibri" panose="020F0502020204030204" pitchFamily="34" charset="0"/>
                          <a:ea typeface="+mn-ea"/>
                          <a:cs typeface="+mn-cs"/>
                        </a:rPr>
                      </a:br>
                      <a:r>
                        <a:rPr lang="en-US" sz="1000" b="1" i="0" u="none" strike="noStrike" kern="1200" dirty="0">
                          <a:solidFill>
                            <a:srgbClr val="FFFFFF"/>
                          </a:solidFill>
                          <a:effectLst/>
                          <a:latin typeface="Calibri" panose="020F0502020204030204" pitchFamily="34" charset="0"/>
                          <a:ea typeface="+mn-ea"/>
                          <a:cs typeface="+mn-cs"/>
                        </a:rPr>
                        <a:t>BLUE GROWTH INCUBATORS NETWORK</a:t>
                      </a:r>
                    </a:p>
                  </a:txBody>
                  <a:tcPr marL="4090" marR="4090" marT="4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gridSpan="4">
                  <a:txBody>
                    <a:bodyPr/>
                    <a:lstStyle/>
                    <a:p>
                      <a:pPr marL="0" algn="ctr" defTabSz="914400" rtl="0" eaLnBrk="1" fontAlgn="ctr" latinLnBrk="0" hangingPunct="1"/>
                      <a:r>
                        <a:rPr lang="el-GR" sz="800" b="1" i="0" u="none" strike="noStrike" kern="1200" dirty="0">
                          <a:solidFill>
                            <a:srgbClr val="000000"/>
                          </a:solidFill>
                          <a:effectLst/>
                          <a:latin typeface="Calibri" panose="020F0502020204030204" pitchFamily="34" charset="0"/>
                          <a:ea typeface="+mn-ea"/>
                          <a:cs typeface="+mn-cs"/>
                        </a:rPr>
                        <a:t>2022</a:t>
                      </a:r>
                    </a:p>
                  </a:txBody>
                  <a:tcPr marL="4090" marR="4090" marT="4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hMerge="1">
                  <a:txBody>
                    <a:bodyPr/>
                    <a:lstStyle/>
                    <a:p>
                      <a:pPr marL="0" algn="ctr" defTabSz="914400" rtl="0" eaLnBrk="1" fontAlgn="ctr" latinLnBrk="0" hangingPunct="1"/>
                      <a:r>
                        <a:rPr lang="el-GR" sz="800" b="1" i="0" u="none" strike="noStrike" kern="1200" dirty="0">
                          <a:solidFill>
                            <a:srgbClr val="000000"/>
                          </a:solidFill>
                          <a:effectLst/>
                          <a:latin typeface="Calibri" panose="020F0502020204030204" pitchFamily="34" charset="0"/>
                          <a:ea typeface="+mn-ea"/>
                          <a:cs typeface="+mn-cs"/>
                        </a:rPr>
                        <a:t> </a:t>
                      </a:r>
                    </a:p>
                  </a:txBody>
                  <a:tcPr marL="4090" marR="4090" marT="4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D966"/>
                    </a:solidFill>
                  </a:tcPr>
                </a:tc>
                <a:tc hMerge="1">
                  <a:txBody>
                    <a:bodyPr/>
                    <a:lstStyle/>
                    <a:p>
                      <a:pPr marL="0" algn="ctr" defTabSz="914400" rtl="0" eaLnBrk="1" fontAlgn="ctr" latinLnBrk="0" hangingPunct="1"/>
                      <a:r>
                        <a:rPr lang="el-GR" sz="800" b="1" i="0" u="none" strike="noStrike" kern="1200" dirty="0">
                          <a:solidFill>
                            <a:srgbClr val="000000"/>
                          </a:solidFill>
                          <a:effectLst/>
                          <a:latin typeface="Calibri" panose="020F0502020204030204" pitchFamily="34" charset="0"/>
                          <a:ea typeface="+mn-ea"/>
                          <a:cs typeface="+mn-cs"/>
                        </a:rPr>
                        <a:t> </a:t>
                      </a:r>
                    </a:p>
                  </a:txBody>
                  <a:tcPr marL="4090" marR="4090" marT="4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D966"/>
                    </a:solidFill>
                  </a:tcPr>
                </a:tc>
                <a:tc hMerge="1">
                  <a:txBody>
                    <a:bodyPr/>
                    <a:lstStyle/>
                    <a:p>
                      <a:pPr marL="0" algn="ctr" defTabSz="914400" rtl="0" eaLnBrk="1" fontAlgn="ctr" latinLnBrk="0" hangingPunct="1"/>
                      <a:r>
                        <a:rPr lang="el-GR" sz="800" b="1" i="0" u="none" strike="noStrike" kern="1200" dirty="0">
                          <a:solidFill>
                            <a:srgbClr val="000000"/>
                          </a:solidFill>
                          <a:effectLst/>
                          <a:latin typeface="Calibri" panose="020F0502020204030204" pitchFamily="34" charset="0"/>
                          <a:ea typeface="+mn-ea"/>
                          <a:cs typeface="+mn-cs"/>
                        </a:rPr>
                        <a:t> </a:t>
                      </a:r>
                    </a:p>
                  </a:txBody>
                  <a:tcPr marL="4090" marR="4090" marT="4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D966"/>
                    </a:solidFill>
                  </a:tcPr>
                </a:tc>
                <a:tc gridSpan="2">
                  <a:txBody>
                    <a:bodyPr/>
                    <a:lstStyle/>
                    <a:p>
                      <a:pPr marL="0" algn="ctr" defTabSz="914400" rtl="0" eaLnBrk="1" fontAlgn="ctr" latinLnBrk="0" hangingPunct="1"/>
                      <a:r>
                        <a:rPr lang="el-GR" sz="800" b="1" i="0" u="none" strike="noStrike" kern="1200" dirty="0">
                          <a:solidFill>
                            <a:srgbClr val="000000"/>
                          </a:solidFill>
                          <a:effectLst/>
                          <a:latin typeface="Calibri" panose="020F0502020204030204" pitchFamily="34" charset="0"/>
                          <a:ea typeface="+mn-ea"/>
                          <a:cs typeface="+mn-cs"/>
                        </a:rPr>
                        <a:t>2023</a:t>
                      </a:r>
                    </a:p>
                  </a:txBody>
                  <a:tcPr marL="4090" marR="4090" marT="4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hMerge="1">
                  <a:txBody>
                    <a:bodyPr/>
                    <a:lstStyle/>
                    <a:p>
                      <a:pPr marL="0" algn="ctr" defTabSz="914400" rtl="0" eaLnBrk="1" fontAlgn="ctr" latinLnBrk="0" hangingPunct="1"/>
                      <a:r>
                        <a:rPr lang="el-GR" sz="800" b="1" i="0" u="none" strike="noStrike" kern="1200" dirty="0">
                          <a:solidFill>
                            <a:srgbClr val="000000"/>
                          </a:solidFill>
                          <a:effectLst/>
                          <a:latin typeface="Calibri" panose="020F0502020204030204" pitchFamily="34" charset="0"/>
                          <a:ea typeface="+mn-ea"/>
                          <a:cs typeface="+mn-cs"/>
                        </a:rPr>
                        <a:t> </a:t>
                      </a:r>
                    </a:p>
                  </a:txBody>
                  <a:tcPr marL="4090" marR="4090" marT="4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D966"/>
                    </a:solidFill>
                  </a:tcPr>
                </a:tc>
                <a:extLst>
                  <a:ext uri="{0D108BD9-81ED-4DB2-BD59-A6C34878D82A}">
                    <a16:rowId xmlns:a16="http://schemas.microsoft.com/office/drawing/2014/main" val="4276717687"/>
                  </a:ext>
                </a:extLst>
              </a:tr>
              <a:tr h="414925">
                <a:tc>
                  <a:txBody>
                    <a:bodyPr/>
                    <a:lstStyle/>
                    <a:p>
                      <a:pPr marL="0" algn="ctr" defTabSz="914400" rtl="0" eaLnBrk="1" fontAlgn="ctr" latinLnBrk="0" hangingPunct="1"/>
                      <a:r>
                        <a:rPr lang="en-US" sz="800" b="1" i="0" u="none" strike="noStrike" kern="1200" dirty="0">
                          <a:solidFill>
                            <a:srgbClr val="000000"/>
                          </a:solidFill>
                          <a:effectLst/>
                          <a:latin typeface="Calibri" panose="020F0502020204030204" pitchFamily="34" charset="0"/>
                          <a:ea typeface="+mn-ea"/>
                          <a:cs typeface="+mn-cs"/>
                        </a:rPr>
                        <a:t>ACTIONS</a:t>
                      </a:r>
                    </a:p>
                  </a:txBody>
                  <a:tcPr marL="4090" marR="4090" marT="4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tc>
                  <a:txBody>
                    <a:bodyPr/>
                    <a:lstStyle/>
                    <a:p>
                      <a:pPr marL="0" algn="ctr" defTabSz="914400" rtl="0" eaLnBrk="1" fontAlgn="ctr" latinLnBrk="0" hangingPunct="1"/>
                      <a:r>
                        <a:rPr lang="el-GR" sz="800" b="0" i="0" u="none" strike="noStrike" kern="1200" dirty="0">
                          <a:solidFill>
                            <a:srgbClr val="000000"/>
                          </a:solidFill>
                          <a:effectLst/>
                          <a:latin typeface="Calibri" panose="020F0502020204030204" pitchFamily="34" charset="0"/>
                          <a:ea typeface="+mn-ea"/>
                          <a:cs typeface="+mn-cs"/>
                        </a:rPr>
                        <a:t>1</a:t>
                      </a:r>
                      <a:r>
                        <a:rPr lang="en-US" sz="800" b="0" i="0" u="none" strike="noStrike" kern="1200" dirty="0">
                          <a:solidFill>
                            <a:srgbClr val="000000"/>
                          </a:solidFill>
                          <a:effectLst/>
                          <a:latin typeface="Calibri" panose="020F0502020204030204" pitchFamily="34" charset="0"/>
                          <a:ea typeface="+mn-ea"/>
                          <a:cs typeface="+mn-cs"/>
                        </a:rPr>
                        <a:t>st</a:t>
                      </a:r>
                      <a:r>
                        <a:rPr lang="el-GR" sz="800" b="0" i="0" u="none" strike="noStrike" kern="1200" dirty="0">
                          <a:solidFill>
                            <a:srgbClr val="000000"/>
                          </a:solidFill>
                          <a:effectLst/>
                          <a:latin typeface="Calibri" panose="020F0502020204030204" pitchFamily="34" charset="0"/>
                          <a:ea typeface="+mn-ea"/>
                          <a:cs typeface="+mn-cs"/>
                        </a:rPr>
                        <a:t> </a:t>
                      </a:r>
                    </a:p>
                  </a:txBody>
                  <a:tcPr marL="4090" marR="4090" marT="4090"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marL="0" algn="ctr" defTabSz="914400" rtl="0" eaLnBrk="1" fontAlgn="ctr" latinLnBrk="0" hangingPunct="1"/>
                      <a:r>
                        <a:rPr lang="el-GR" sz="800" b="0" i="0" u="none" strike="noStrike" kern="1200" dirty="0">
                          <a:solidFill>
                            <a:srgbClr val="000000"/>
                          </a:solidFill>
                          <a:effectLst/>
                          <a:latin typeface="Calibri" panose="020F0502020204030204" pitchFamily="34" charset="0"/>
                          <a:ea typeface="+mn-ea"/>
                          <a:cs typeface="+mn-cs"/>
                        </a:rPr>
                        <a:t>2</a:t>
                      </a:r>
                      <a:r>
                        <a:rPr lang="en-US" sz="800" b="0" i="0" u="none" strike="noStrike" kern="1200" dirty="0">
                          <a:solidFill>
                            <a:srgbClr val="000000"/>
                          </a:solidFill>
                          <a:effectLst/>
                          <a:latin typeface="Calibri" panose="020F0502020204030204" pitchFamily="34" charset="0"/>
                          <a:ea typeface="+mn-ea"/>
                          <a:cs typeface="+mn-cs"/>
                        </a:rPr>
                        <a:t>nd</a:t>
                      </a:r>
                      <a:r>
                        <a:rPr lang="el-GR" sz="800" b="0" i="0" u="none" strike="noStrike" kern="1200" dirty="0">
                          <a:solidFill>
                            <a:srgbClr val="000000"/>
                          </a:solidFill>
                          <a:effectLst/>
                          <a:latin typeface="Calibri" panose="020F0502020204030204" pitchFamily="34" charset="0"/>
                          <a:ea typeface="+mn-ea"/>
                          <a:cs typeface="+mn-cs"/>
                        </a:rPr>
                        <a:t> </a:t>
                      </a:r>
                    </a:p>
                  </a:txBody>
                  <a:tcPr marL="4090" marR="4090" marT="4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marL="0" algn="ctr" defTabSz="914400" rtl="0" eaLnBrk="1" fontAlgn="ctr" latinLnBrk="0" hangingPunct="1"/>
                      <a:r>
                        <a:rPr lang="el-GR" sz="800" b="0" i="0" u="none" strike="noStrike" kern="1200" dirty="0">
                          <a:solidFill>
                            <a:srgbClr val="000000"/>
                          </a:solidFill>
                          <a:effectLst/>
                          <a:latin typeface="Calibri" panose="020F0502020204030204" pitchFamily="34" charset="0"/>
                          <a:ea typeface="+mn-ea"/>
                          <a:cs typeface="+mn-cs"/>
                        </a:rPr>
                        <a:t>3</a:t>
                      </a:r>
                      <a:r>
                        <a:rPr lang="en-US" sz="800" b="0" i="0" u="none" strike="noStrike" kern="1200" dirty="0">
                          <a:solidFill>
                            <a:srgbClr val="000000"/>
                          </a:solidFill>
                          <a:effectLst/>
                          <a:latin typeface="Calibri" panose="020F0502020204030204" pitchFamily="34" charset="0"/>
                          <a:ea typeface="+mn-ea"/>
                          <a:cs typeface="+mn-cs"/>
                        </a:rPr>
                        <a:t>rd</a:t>
                      </a:r>
                      <a:r>
                        <a:rPr lang="el-GR" sz="800" b="0" i="0" u="none" strike="noStrike" kern="1200" dirty="0">
                          <a:solidFill>
                            <a:srgbClr val="000000"/>
                          </a:solidFill>
                          <a:effectLst/>
                          <a:latin typeface="Calibri" panose="020F0502020204030204" pitchFamily="34" charset="0"/>
                          <a:ea typeface="+mn-ea"/>
                          <a:cs typeface="+mn-cs"/>
                        </a:rPr>
                        <a:t> </a:t>
                      </a:r>
                    </a:p>
                  </a:txBody>
                  <a:tcPr marL="4090" marR="4090" marT="4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marL="0" algn="ctr" defTabSz="914400" rtl="0" eaLnBrk="1" fontAlgn="ctr" latinLnBrk="0" hangingPunct="1"/>
                      <a:r>
                        <a:rPr lang="el-GR" sz="800" b="0" i="0" u="none" strike="noStrike" kern="1200" dirty="0">
                          <a:solidFill>
                            <a:srgbClr val="000000"/>
                          </a:solidFill>
                          <a:effectLst/>
                          <a:latin typeface="Calibri" panose="020F0502020204030204" pitchFamily="34" charset="0"/>
                          <a:ea typeface="+mn-ea"/>
                          <a:cs typeface="+mn-cs"/>
                        </a:rPr>
                        <a:t>4</a:t>
                      </a:r>
                      <a:r>
                        <a:rPr lang="en-US" sz="800" b="0" i="0" u="none" strike="noStrike" kern="1200" dirty="0">
                          <a:solidFill>
                            <a:srgbClr val="000000"/>
                          </a:solidFill>
                          <a:effectLst/>
                          <a:latin typeface="Calibri" panose="020F0502020204030204" pitchFamily="34" charset="0"/>
                          <a:ea typeface="+mn-ea"/>
                          <a:cs typeface="+mn-cs"/>
                        </a:rPr>
                        <a:t>th</a:t>
                      </a:r>
                      <a:r>
                        <a:rPr lang="el-GR" sz="800" b="0" i="0" u="none" strike="noStrike" kern="1200" dirty="0">
                          <a:solidFill>
                            <a:srgbClr val="000000"/>
                          </a:solidFill>
                          <a:effectLst/>
                          <a:latin typeface="Calibri" panose="020F0502020204030204" pitchFamily="34" charset="0"/>
                          <a:ea typeface="+mn-ea"/>
                          <a:cs typeface="+mn-cs"/>
                        </a:rPr>
                        <a:t> </a:t>
                      </a:r>
                    </a:p>
                  </a:txBody>
                  <a:tcPr marL="4090" marR="4090" marT="409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marL="0" algn="ctr" defTabSz="914400" rtl="0" eaLnBrk="1" fontAlgn="ctr" latinLnBrk="0" hangingPunct="1"/>
                      <a:r>
                        <a:rPr lang="el-GR" sz="800" b="0" i="0" u="none" strike="noStrike" kern="1200" dirty="0">
                          <a:solidFill>
                            <a:srgbClr val="000000"/>
                          </a:solidFill>
                          <a:effectLst/>
                          <a:latin typeface="Calibri" panose="020F0502020204030204" pitchFamily="34" charset="0"/>
                          <a:ea typeface="+mn-ea"/>
                          <a:cs typeface="+mn-cs"/>
                        </a:rPr>
                        <a:t>1</a:t>
                      </a:r>
                      <a:r>
                        <a:rPr lang="en-US" sz="800" b="0" i="0" u="none" strike="noStrike" kern="1200" dirty="0">
                          <a:solidFill>
                            <a:srgbClr val="000000"/>
                          </a:solidFill>
                          <a:effectLst/>
                          <a:latin typeface="Calibri" panose="020F0502020204030204" pitchFamily="34" charset="0"/>
                          <a:ea typeface="+mn-ea"/>
                          <a:cs typeface="+mn-cs"/>
                        </a:rPr>
                        <a:t>st</a:t>
                      </a:r>
                      <a:r>
                        <a:rPr lang="el-GR" sz="800" b="0" i="0" u="none" strike="noStrike" kern="1200" dirty="0">
                          <a:solidFill>
                            <a:srgbClr val="000000"/>
                          </a:solidFill>
                          <a:effectLst/>
                          <a:latin typeface="Calibri" panose="020F0502020204030204" pitchFamily="34" charset="0"/>
                          <a:ea typeface="+mn-ea"/>
                          <a:cs typeface="+mn-cs"/>
                        </a:rPr>
                        <a:t> </a:t>
                      </a:r>
                    </a:p>
                  </a:txBody>
                  <a:tcPr marL="4090" marR="4090" marT="4090"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marL="0" algn="ctr" defTabSz="914400" rtl="0" eaLnBrk="1" fontAlgn="ctr" latinLnBrk="0" hangingPunct="1"/>
                      <a:r>
                        <a:rPr lang="el-GR" sz="800" b="0" i="0" u="none" strike="noStrike" kern="1200" dirty="0">
                          <a:solidFill>
                            <a:srgbClr val="000000"/>
                          </a:solidFill>
                          <a:effectLst/>
                          <a:latin typeface="Calibri" panose="020F0502020204030204" pitchFamily="34" charset="0"/>
                          <a:ea typeface="+mn-ea"/>
                          <a:cs typeface="+mn-cs"/>
                        </a:rPr>
                        <a:t>2</a:t>
                      </a:r>
                      <a:r>
                        <a:rPr lang="en-US" sz="800" b="0" i="0" u="none" strike="noStrike" kern="1200" dirty="0">
                          <a:solidFill>
                            <a:srgbClr val="000000"/>
                          </a:solidFill>
                          <a:effectLst/>
                          <a:latin typeface="Calibri" panose="020F0502020204030204" pitchFamily="34" charset="0"/>
                          <a:ea typeface="+mn-ea"/>
                          <a:cs typeface="+mn-cs"/>
                        </a:rPr>
                        <a:t>nd</a:t>
                      </a:r>
                      <a:r>
                        <a:rPr lang="el-GR" sz="800" b="0" i="0" u="none" strike="noStrike" kern="1200" dirty="0">
                          <a:solidFill>
                            <a:srgbClr val="000000"/>
                          </a:solidFill>
                          <a:effectLst/>
                          <a:latin typeface="Calibri" panose="020F0502020204030204" pitchFamily="34" charset="0"/>
                          <a:ea typeface="+mn-ea"/>
                          <a:cs typeface="+mn-cs"/>
                        </a:rPr>
                        <a:t> </a:t>
                      </a:r>
                    </a:p>
                  </a:txBody>
                  <a:tcPr marL="4090" marR="4090" marT="409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extLst>
                  <a:ext uri="{0D108BD9-81ED-4DB2-BD59-A6C34878D82A}">
                    <a16:rowId xmlns:a16="http://schemas.microsoft.com/office/drawing/2014/main" val="201332719"/>
                  </a:ext>
                </a:extLst>
              </a:tr>
              <a:tr h="350476">
                <a:tc>
                  <a:txBody>
                    <a:bodyPr/>
                    <a:lstStyle/>
                    <a:p>
                      <a:pPr marL="0" algn="ctr" defTabSz="914400" rtl="0" eaLnBrk="1" fontAlgn="ctr" latinLnBrk="0" hangingPunct="1"/>
                      <a:r>
                        <a:rPr lang="en-US" sz="1000" b="1" i="0" u="none" strike="noStrike" kern="1200" dirty="0">
                          <a:solidFill>
                            <a:srgbClr val="000000"/>
                          </a:solidFill>
                          <a:effectLst/>
                          <a:latin typeface="Calibri" panose="020F0502020204030204" pitchFamily="34" charset="0"/>
                          <a:ea typeface="+mn-ea"/>
                          <a:cs typeface="+mn-cs"/>
                        </a:rPr>
                        <a:t>Awareness - Publicity</a:t>
                      </a:r>
                    </a:p>
                  </a:txBody>
                  <a:tcPr marL="4090" marR="4090" marT="4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tc>
                  <a:txBody>
                    <a:bodyPr/>
                    <a:lstStyle/>
                    <a:p>
                      <a:pPr algn="r" fontAlgn="ctr"/>
                      <a:r>
                        <a:rPr lang="el-GR" sz="500" b="1" i="0" u="none" strike="noStrike">
                          <a:solidFill>
                            <a:srgbClr val="000000"/>
                          </a:solidFill>
                          <a:effectLst/>
                          <a:latin typeface="Calibri" panose="020F0502020204030204" pitchFamily="34" charset="0"/>
                        </a:rPr>
                        <a:t> </a:t>
                      </a:r>
                    </a:p>
                  </a:txBody>
                  <a:tcPr marL="4090" marR="4090" marT="409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l-GR" sz="500" b="1" i="0" u="none" strike="noStrike" dirty="0">
                          <a:solidFill>
                            <a:srgbClr val="000000"/>
                          </a:solidFill>
                          <a:effectLst/>
                          <a:latin typeface="Calibri" panose="020F0502020204030204" pitchFamily="34" charset="0"/>
                        </a:rPr>
                        <a:t> </a:t>
                      </a:r>
                    </a:p>
                  </a:txBody>
                  <a:tcPr marL="4090" marR="4090" marT="4090" marB="0" anchor="ctr">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l-GR" sz="500" b="1" i="0" u="none" strike="noStrike">
                          <a:solidFill>
                            <a:srgbClr val="000000"/>
                          </a:solidFill>
                          <a:effectLst/>
                          <a:latin typeface="Calibri" panose="020F0502020204030204" pitchFamily="34" charset="0"/>
                        </a:rPr>
                        <a:t> </a:t>
                      </a:r>
                    </a:p>
                  </a:txBody>
                  <a:tcPr marL="4090" marR="4090" marT="4090" marB="0" anchor="ctr">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l-GR" sz="500" b="1" i="0" u="none" strike="noStrike">
                          <a:solidFill>
                            <a:srgbClr val="000000"/>
                          </a:solidFill>
                          <a:effectLst/>
                          <a:latin typeface="Calibri" panose="020F0502020204030204" pitchFamily="34" charset="0"/>
                        </a:rPr>
                        <a:t> </a:t>
                      </a:r>
                    </a:p>
                  </a:txBody>
                  <a:tcPr marL="4090" marR="4090" marT="409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l-GR" sz="500" b="1" i="0" u="none" strike="noStrike">
                          <a:solidFill>
                            <a:srgbClr val="000000"/>
                          </a:solidFill>
                          <a:effectLst/>
                          <a:latin typeface="Calibri" panose="020F0502020204030204" pitchFamily="34" charset="0"/>
                        </a:rPr>
                        <a:t> </a:t>
                      </a:r>
                    </a:p>
                  </a:txBody>
                  <a:tcPr marL="4090" marR="4090" marT="409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l-GR" sz="500" b="1" i="0" u="none" strike="noStrike" dirty="0">
                          <a:solidFill>
                            <a:srgbClr val="000000"/>
                          </a:solidFill>
                          <a:effectLst/>
                          <a:latin typeface="Calibri" panose="020F0502020204030204" pitchFamily="34" charset="0"/>
                        </a:rPr>
                        <a:t> </a:t>
                      </a:r>
                    </a:p>
                  </a:txBody>
                  <a:tcPr marL="4090" marR="4090" marT="409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937679762"/>
                  </a:ext>
                </a:extLst>
              </a:tr>
              <a:tr h="246980">
                <a:tc>
                  <a:txBody>
                    <a:bodyPr/>
                    <a:lstStyle/>
                    <a:p>
                      <a:pPr marL="0" algn="l" defTabSz="914400" rtl="0" eaLnBrk="1" fontAlgn="ctr" latinLnBrk="0" hangingPunct="1"/>
                      <a:r>
                        <a:rPr lang="en-US" sz="900" b="0" i="0" u="none" strike="noStrike" kern="1200" dirty="0">
                          <a:solidFill>
                            <a:srgbClr val="000000"/>
                          </a:solidFill>
                          <a:effectLst/>
                          <a:latin typeface="Calibri" panose="020F0502020204030204" pitchFamily="34" charset="0"/>
                          <a:ea typeface="+mn-ea"/>
                          <a:cs typeface="+mn-cs"/>
                        </a:rPr>
                        <a:t>  Publicity and dissemination of project results</a:t>
                      </a:r>
                    </a:p>
                  </a:txBody>
                  <a:tcPr marL="4090" marR="4090" marT="4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l-GR" sz="500" b="1" i="0" u="none" strike="noStrike">
                          <a:solidFill>
                            <a:srgbClr val="000000"/>
                          </a:solidFill>
                          <a:effectLst/>
                          <a:latin typeface="Calibri" panose="020F0502020204030204" pitchFamily="34" charset="0"/>
                        </a:rPr>
                        <a:t> </a:t>
                      </a:r>
                    </a:p>
                  </a:txBody>
                  <a:tcPr marL="4090" marR="4090" marT="4090"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l-GR" sz="500" b="1" i="0" u="none" strike="noStrike">
                          <a:solidFill>
                            <a:srgbClr val="000000"/>
                          </a:solidFill>
                          <a:effectLst/>
                          <a:latin typeface="Calibri" panose="020F0502020204030204" pitchFamily="34" charset="0"/>
                        </a:rPr>
                        <a:t> </a:t>
                      </a:r>
                    </a:p>
                  </a:txBody>
                  <a:tcPr marL="4090" marR="4090" marT="4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l-GR" sz="500" b="1" i="0" u="none" strike="noStrike">
                          <a:solidFill>
                            <a:srgbClr val="000000"/>
                          </a:solidFill>
                          <a:effectLst/>
                          <a:latin typeface="Calibri" panose="020F0502020204030204" pitchFamily="34" charset="0"/>
                        </a:rPr>
                        <a:t> </a:t>
                      </a:r>
                    </a:p>
                  </a:txBody>
                  <a:tcPr marL="4090" marR="4090" marT="4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r" fontAlgn="ctr"/>
                      <a:r>
                        <a:rPr lang="el-GR" sz="500" b="1" i="0" u="none" strike="noStrike">
                          <a:solidFill>
                            <a:srgbClr val="000000"/>
                          </a:solidFill>
                          <a:effectLst/>
                          <a:latin typeface="Calibri" panose="020F0502020204030204" pitchFamily="34" charset="0"/>
                        </a:rPr>
                        <a:t> </a:t>
                      </a:r>
                    </a:p>
                  </a:txBody>
                  <a:tcPr marL="4090" marR="4090" marT="409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r" fontAlgn="ctr"/>
                      <a:r>
                        <a:rPr lang="el-GR" sz="500" b="1" i="0" u="none" strike="noStrike">
                          <a:solidFill>
                            <a:srgbClr val="000000"/>
                          </a:solidFill>
                          <a:effectLst/>
                          <a:latin typeface="Calibri" panose="020F0502020204030204" pitchFamily="34" charset="0"/>
                        </a:rPr>
                        <a:t> </a:t>
                      </a:r>
                    </a:p>
                  </a:txBody>
                  <a:tcPr marL="4090" marR="4090" marT="4090"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r" fontAlgn="ctr"/>
                      <a:r>
                        <a:rPr lang="el-GR" sz="500" b="1" i="0" u="none" strike="noStrike" dirty="0">
                          <a:solidFill>
                            <a:srgbClr val="000000"/>
                          </a:solidFill>
                          <a:effectLst/>
                          <a:latin typeface="Calibri" panose="020F0502020204030204" pitchFamily="34" charset="0"/>
                        </a:rPr>
                        <a:t> </a:t>
                      </a:r>
                    </a:p>
                  </a:txBody>
                  <a:tcPr marL="4090" marR="4090" marT="409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075173383"/>
                  </a:ext>
                </a:extLst>
              </a:tr>
              <a:tr h="353550">
                <a:tc>
                  <a:txBody>
                    <a:bodyPr/>
                    <a:lstStyle/>
                    <a:p>
                      <a:pPr marL="0" algn="l" defTabSz="914400" rtl="0" eaLnBrk="1" fontAlgn="ctr" latinLnBrk="0" hangingPunct="1"/>
                      <a:r>
                        <a:rPr lang="en-US" sz="900" b="0" i="0" u="none" strike="noStrike" kern="1200" dirty="0">
                          <a:solidFill>
                            <a:srgbClr val="000000"/>
                          </a:solidFill>
                          <a:effectLst/>
                          <a:latin typeface="Calibri" panose="020F0502020204030204" pitchFamily="34" charset="0"/>
                          <a:ea typeface="+mn-ea"/>
                          <a:cs typeface="+mn-cs"/>
                        </a:rPr>
                        <a:t>  Project website in 3 languages</a:t>
                      </a:r>
                    </a:p>
                  </a:txBody>
                  <a:tcPr marL="4090" marR="4090" marT="4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l-GR" sz="500" b="1" i="0" u="none" strike="noStrike" dirty="0">
                          <a:solidFill>
                            <a:srgbClr val="000000"/>
                          </a:solidFill>
                          <a:effectLst/>
                          <a:latin typeface="Calibri" panose="020F0502020204030204" pitchFamily="34" charset="0"/>
                        </a:rPr>
                        <a:t> </a:t>
                      </a:r>
                    </a:p>
                  </a:txBody>
                  <a:tcPr marL="4090" marR="4090" marT="4090"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l-GR" sz="500" b="1" i="0" u="none" strike="noStrike" dirty="0">
                          <a:solidFill>
                            <a:srgbClr val="000000"/>
                          </a:solidFill>
                          <a:effectLst/>
                          <a:latin typeface="Calibri" panose="020F0502020204030204" pitchFamily="34" charset="0"/>
                        </a:rPr>
                        <a:t> </a:t>
                      </a:r>
                    </a:p>
                  </a:txBody>
                  <a:tcPr marL="4090" marR="4090" marT="4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l-GR" sz="500" b="1" i="0" u="none" strike="noStrike">
                          <a:solidFill>
                            <a:srgbClr val="000000"/>
                          </a:solidFill>
                          <a:effectLst/>
                          <a:latin typeface="Calibri" panose="020F0502020204030204" pitchFamily="34" charset="0"/>
                        </a:rPr>
                        <a:t> </a:t>
                      </a:r>
                    </a:p>
                  </a:txBody>
                  <a:tcPr marL="4090" marR="4090" marT="4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r" fontAlgn="ctr"/>
                      <a:r>
                        <a:rPr lang="el-GR" sz="500" b="1" i="0" u="none" strike="noStrike">
                          <a:solidFill>
                            <a:srgbClr val="000000"/>
                          </a:solidFill>
                          <a:effectLst/>
                          <a:latin typeface="Calibri" panose="020F0502020204030204" pitchFamily="34" charset="0"/>
                        </a:rPr>
                        <a:t> </a:t>
                      </a:r>
                    </a:p>
                  </a:txBody>
                  <a:tcPr marL="4090" marR="4090" marT="409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r" fontAlgn="ctr"/>
                      <a:r>
                        <a:rPr lang="el-GR" sz="500" b="1" i="0" u="none" strike="noStrike">
                          <a:solidFill>
                            <a:srgbClr val="000000"/>
                          </a:solidFill>
                          <a:effectLst/>
                          <a:latin typeface="Calibri" panose="020F0502020204030204" pitchFamily="34" charset="0"/>
                        </a:rPr>
                        <a:t> </a:t>
                      </a:r>
                    </a:p>
                  </a:txBody>
                  <a:tcPr marL="4090" marR="4090" marT="4090"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r" fontAlgn="ctr"/>
                      <a:r>
                        <a:rPr lang="el-GR" sz="500" b="1" i="0" u="none" strike="noStrike" dirty="0">
                          <a:solidFill>
                            <a:srgbClr val="000000"/>
                          </a:solidFill>
                          <a:effectLst/>
                          <a:latin typeface="Calibri" panose="020F0502020204030204" pitchFamily="34" charset="0"/>
                        </a:rPr>
                        <a:t> </a:t>
                      </a:r>
                    </a:p>
                  </a:txBody>
                  <a:tcPr marL="4090" marR="4090" marT="409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24177921"/>
                  </a:ext>
                </a:extLst>
              </a:tr>
              <a:tr h="485916">
                <a:tc>
                  <a:txBody>
                    <a:bodyPr/>
                    <a:lstStyle/>
                    <a:p>
                      <a:pPr marL="0" algn="l" defTabSz="914400" rtl="0" eaLnBrk="1" fontAlgn="ctr" latinLnBrk="0" hangingPunct="1"/>
                      <a:r>
                        <a:rPr lang="en-US" sz="900" b="0" i="0" u="none" strike="noStrike" kern="1200" dirty="0">
                          <a:solidFill>
                            <a:srgbClr val="000000"/>
                          </a:solidFill>
                          <a:effectLst/>
                          <a:latin typeface="Calibri" panose="020F0502020204030204" pitchFamily="34" charset="0"/>
                          <a:ea typeface="+mn-ea"/>
                          <a:cs typeface="+mn-cs"/>
                        </a:rPr>
                        <a:t>  Conference organized by the Coordinating Partner - Attica Islands </a:t>
                      </a:r>
                    </a:p>
                    <a:p>
                      <a:pPr marL="0" algn="l" defTabSz="914400" rtl="0" eaLnBrk="1" fontAlgn="ctr" latinLnBrk="0" hangingPunct="1"/>
                      <a:r>
                        <a:rPr lang="en-US" sz="900" b="0" i="0" u="none" strike="noStrike" kern="1200" dirty="0">
                          <a:solidFill>
                            <a:srgbClr val="000000"/>
                          </a:solidFill>
                          <a:effectLst/>
                          <a:latin typeface="Calibri" panose="020F0502020204030204" pitchFamily="34" charset="0"/>
                          <a:ea typeface="+mn-ea"/>
                          <a:cs typeface="+mn-cs"/>
                        </a:rPr>
                        <a:t>  Network</a:t>
                      </a:r>
                    </a:p>
                  </a:txBody>
                  <a:tcPr marL="4090" marR="4090" marT="4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l-GR" sz="500" b="1" i="0" u="none" strike="noStrike" dirty="0">
                          <a:solidFill>
                            <a:srgbClr val="000000"/>
                          </a:solidFill>
                          <a:effectLst/>
                          <a:latin typeface="Calibri" panose="020F0502020204030204" pitchFamily="34" charset="0"/>
                        </a:rPr>
                        <a:t> </a:t>
                      </a:r>
                    </a:p>
                  </a:txBody>
                  <a:tcPr marL="4090" marR="4090" marT="4090"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l-GR" sz="500" b="1" i="0" u="none" strike="noStrike" dirty="0">
                          <a:solidFill>
                            <a:srgbClr val="000000"/>
                          </a:solidFill>
                          <a:effectLst/>
                          <a:latin typeface="Calibri" panose="020F0502020204030204" pitchFamily="34" charset="0"/>
                        </a:rPr>
                        <a:t> </a:t>
                      </a:r>
                    </a:p>
                  </a:txBody>
                  <a:tcPr marL="4090" marR="4090" marT="4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l-GR" sz="500" b="1" i="0" u="none" strike="noStrike" dirty="0">
                          <a:solidFill>
                            <a:srgbClr val="000000"/>
                          </a:solidFill>
                          <a:effectLst/>
                          <a:latin typeface="Calibri" panose="020F0502020204030204" pitchFamily="34" charset="0"/>
                        </a:rPr>
                        <a:t> </a:t>
                      </a:r>
                    </a:p>
                  </a:txBody>
                  <a:tcPr marL="4090" marR="4090" marT="4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r" fontAlgn="ctr"/>
                      <a:r>
                        <a:rPr lang="el-GR" sz="500" b="1" i="0" u="none" strike="noStrike">
                          <a:solidFill>
                            <a:srgbClr val="000000"/>
                          </a:solidFill>
                          <a:effectLst/>
                          <a:latin typeface="Calibri" panose="020F0502020204030204" pitchFamily="34" charset="0"/>
                        </a:rPr>
                        <a:t> </a:t>
                      </a:r>
                    </a:p>
                  </a:txBody>
                  <a:tcPr marL="4090" marR="4090" marT="409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r" fontAlgn="ctr"/>
                      <a:r>
                        <a:rPr lang="el-GR" sz="500" b="1" i="0" u="none" strike="noStrike">
                          <a:solidFill>
                            <a:srgbClr val="000000"/>
                          </a:solidFill>
                          <a:effectLst/>
                          <a:latin typeface="Calibri" panose="020F0502020204030204" pitchFamily="34" charset="0"/>
                        </a:rPr>
                        <a:t> </a:t>
                      </a:r>
                    </a:p>
                  </a:txBody>
                  <a:tcPr marL="4090" marR="4090" marT="4090"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r" fontAlgn="ctr"/>
                      <a:r>
                        <a:rPr lang="el-GR" sz="500" b="1" i="0" u="none" strike="noStrike" dirty="0">
                          <a:solidFill>
                            <a:srgbClr val="000000"/>
                          </a:solidFill>
                          <a:effectLst/>
                          <a:latin typeface="Calibri" panose="020F0502020204030204" pitchFamily="34" charset="0"/>
                        </a:rPr>
                        <a:t> </a:t>
                      </a:r>
                    </a:p>
                  </a:txBody>
                  <a:tcPr marL="4090" marR="4090" marT="409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72459583"/>
                  </a:ext>
                </a:extLst>
              </a:tr>
              <a:tr h="375408">
                <a:tc>
                  <a:txBody>
                    <a:bodyPr/>
                    <a:lstStyle/>
                    <a:p>
                      <a:pPr marL="0" algn="l" defTabSz="914400" rtl="0" eaLnBrk="1" fontAlgn="ctr" latinLnBrk="0" hangingPunct="1"/>
                      <a:r>
                        <a:rPr lang="en-US" sz="900" b="0" i="0" u="none" strike="noStrike" kern="1200" dirty="0">
                          <a:solidFill>
                            <a:srgbClr val="000000"/>
                          </a:solidFill>
                          <a:effectLst/>
                          <a:latin typeface="Calibri" panose="020F0502020204030204" pitchFamily="34" charset="0"/>
                          <a:ea typeface="+mn-ea"/>
                          <a:cs typeface="+mn-cs"/>
                        </a:rPr>
                        <a:t>  Three (3) newsletter editions of the project</a:t>
                      </a:r>
                    </a:p>
                  </a:txBody>
                  <a:tcPr marL="4090" marR="4090" marT="4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l-GR" sz="500" b="1" i="0" u="none" strike="noStrike">
                          <a:solidFill>
                            <a:srgbClr val="000000"/>
                          </a:solidFill>
                          <a:effectLst/>
                          <a:latin typeface="Calibri" panose="020F0502020204030204" pitchFamily="34" charset="0"/>
                        </a:rPr>
                        <a:t> </a:t>
                      </a:r>
                    </a:p>
                  </a:txBody>
                  <a:tcPr marL="4090" marR="4090" marT="4090"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l-GR" sz="500" b="1" i="0" u="none" strike="noStrike" dirty="0">
                          <a:solidFill>
                            <a:srgbClr val="000000"/>
                          </a:solidFill>
                          <a:effectLst/>
                          <a:latin typeface="Calibri" panose="020F0502020204030204" pitchFamily="34" charset="0"/>
                        </a:rPr>
                        <a:t> </a:t>
                      </a:r>
                    </a:p>
                  </a:txBody>
                  <a:tcPr marL="4090" marR="4090" marT="4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l-GR" sz="500" b="1" i="0" u="none" strike="noStrike" dirty="0">
                          <a:solidFill>
                            <a:srgbClr val="000000"/>
                          </a:solidFill>
                          <a:effectLst/>
                          <a:latin typeface="Calibri" panose="020F0502020204030204" pitchFamily="34" charset="0"/>
                        </a:rPr>
                        <a:t> </a:t>
                      </a:r>
                    </a:p>
                  </a:txBody>
                  <a:tcPr marL="4090" marR="4090" marT="4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r" fontAlgn="ctr"/>
                      <a:r>
                        <a:rPr lang="el-GR" sz="500" b="1" i="0" u="none" strike="noStrike">
                          <a:solidFill>
                            <a:srgbClr val="000000"/>
                          </a:solidFill>
                          <a:effectLst/>
                          <a:latin typeface="Calibri" panose="020F0502020204030204" pitchFamily="34" charset="0"/>
                        </a:rPr>
                        <a:t> </a:t>
                      </a:r>
                    </a:p>
                  </a:txBody>
                  <a:tcPr marL="4090" marR="4090" marT="409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r" fontAlgn="ctr"/>
                      <a:r>
                        <a:rPr lang="el-GR" sz="500" b="1" i="0" u="none" strike="noStrike">
                          <a:solidFill>
                            <a:srgbClr val="000000"/>
                          </a:solidFill>
                          <a:effectLst/>
                          <a:latin typeface="Calibri" panose="020F0502020204030204" pitchFamily="34" charset="0"/>
                        </a:rPr>
                        <a:t> </a:t>
                      </a:r>
                    </a:p>
                  </a:txBody>
                  <a:tcPr marL="4090" marR="4090" marT="4090"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r" fontAlgn="ctr"/>
                      <a:r>
                        <a:rPr lang="el-GR" sz="500" b="1" i="0" u="none" strike="noStrike" dirty="0">
                          <a:solidFill>
                            <a:srgbClr val="000000"/>
                          </a:solidFill>
                          <a:effectLst/>
                          <a:latin typeface="Calibri" panose="020F0502020204030204" pitchFamily="34" charset="0"/>
                        </a:rPr>
                        <a:t> </a:t>
                      </a:r>
                    </a:p>
                  </a:txBody>
                  <a:tcPr marL="4090" marR="4090" marT="409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59148041"/>
                  </a:ext>
                </a:extLst>
              </a:tr>
              <a:tr h="375408">
                <a:tc>
                  <a:txBody>
                    <a:bodyPr/>
                    <a:lstStyle/>
                    <a:p>
                      <a:pPr marL="0" algn="l" defTabSz="914400" rtl="0" eaLnBrk="1" fontAlgn="ctr" latinLnBrk="0" hangingPunct="1"/>
                      <a:r>
                        <a:rPr lang="en-US" sz="900" b="0" i="0" u="none" strike="noStrike" kern="1200" dirty="0">
                          <a:solidFill>
                            <a:srgbClr val="000000"/>
                          </a:solidFill>
                          <a:effectLst/>
                          <a:latin typeface="Calibri" panose="020F0502020204030204" pitchFamily="34" charset="0"/>
                          <a:ea typeface="+mn-ea"/>
                          <a:cs typeface="+mn-cs"/>
                        </a:rPr>
                        <a:t>  Transnational workshops for "Blue Growth"</a:t>
                      </a:r>
                    </a:p>
                  </a:txBody>
                  <a:tcPr marL="4090" marR="4090" marT="4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l-GR" sz="500" b="1" i="0" u="none" strike="noStrike">
                          <a:solidFill>
                            <a:srgbClr val="000000"/>
                          </a:solidFill>
                          <a:effectLst/>
                          <a:latin typeface="Calibri" panose="020F0502020204030204" pitchFamily="34" charset="0"/>
                        </a:rPr>
                        <a:t> </a:t>
                      </a:r>
                    </a:p>
                  </a:txBody>
                  <a:tcPr marL="4090" marR="4090" marT="4090"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l-GR" sz="500" b="1" i="0" u="none" strike="noStrike" dirty="0">
                          <a:solidFill>
                            <a:srgbClr val="000000"/>
                          </a:solidFill>
                          <a:effectLst/>
                          <a:latin typeface="Calibri" panose="020F0502020204030204" pitchFamily="34" charset="0"/>
                        </a:rPr>
                        <a:t> </a:t>
                      </a:r>
                    </a:p>
                  </a:txBody>
                  <a:tcPr marL="4090" marR="4090" marT="4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l-GR" sz="500" b="1" i="0" u="none" strike="noStrike" dirty="0">
                          <a:solidFill>
                            <a:srgbClr val="000000"/>
                          </a:solidFill>
                          <a:effectLst/>
                          <a:latin typeface="Calibri" panose="020F0502020204030204" pitchFamily="34" charset="0"/>
                        </a:rPr>
                        <a:t> </a:t>
                      </a:r>
                    </a:p>
                  </a:txBody>
                  <a:tcPr marL="4090" marR="4090" marT="4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r" fontAlgn="ctr"/>
                      <a:r>
                        <a:rPr lang="el-GR" sz="500" b="1" i="0" u="none" strike="noStrike" dirty="0">
                          <a:solidFill>
                            <a:srgbClr val="000000"/>
                          </a:solidFill>
                          <a:effectLst/>
                          <a:latin typeface="Calibri" panose="020F0502020204030204" pitchFamily="34" charset="0"/>
                        </a:rPr>
                        <a:t> </a:t>
                      </a:r>
                    </a:p>
                  </a:txBody>
                  <a:tcPr marL="4090" marR="4090" marT="409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r" fontAlgn="ctr"/>
                      <a:r>
                        <a:rPr lang="el-GR" sz="500" b="1" i="0" u="none" strike="noStrike">
                          <a:solidFill>
                            <a:srgbClr val="000000"/>
                          </a:solidFill>
                          <a:effectLst/>
                          <a:latin typeface="Calibri" panose="020F0502020204030204" pitchFamily="34" charset="0"/>
                        </a:rPr>
                        <a:t> </a:t>
                      </a:r>
                    </a:p>
                  </a:txBody>
                  <a:tcPr marL="4090" marR="4090" marT="4090"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r" fontAlgn="ctr"/>
                      <a:r>
                        <a:rPr lang="el-GR" sz="500" b="1" i="0" u="none" strike="noStrike" dirty="0">
                          <a:solidFill>
                            <a:srgbClr val="000000"/>
                          </a:solidFill>
                          <a:effectLst/>
                          <a:latin typeface="Calibri" panose="020F0502020204030204" pitchFamily="34" charset="0"/>
                        </a:rPr>
                        <a:t> </a:t>
                      </a:r>
                    </a:p>
                  </a:txBody>
                  <a:tcPr marL="4090" marR="4090" marT="409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09619"/>
                  </a:ext>
                </a:extLst>
              </a:tr>
              <a:tr h="417637">
                <a:tc>
                  <a:txBody>
                    <a:bodyPr/>
                    <a:lstStyle/>
                    <a:p>
                      <a:pPr marL="0" algn="l" defTabSz="914400" rtl="0" eaLnBrk="1" fontAlgn="ctr" latinLnBrk="0" hangingPunct="1"/>
                      <a:r>
                        <a:rPr lang="en-US" sz="900" b="0" i="0" u="none" strike="noStrike" kern="1200" dirty="0">
                          <a:solidFill>
                            <a:srgbClr val="000000"/>
                          </a:solidFill>
                          <a:effectLst/>
                          <a:latin typeface="Calibri" panose="020F0502020204030204" pitchFamily="34" charset="0"/>
                          <a:ea typeface="+mn-ea"/>
                          <a:cs typeface="+mn-cs"/>
                        </a:rPr>
                        <a:t>  5 workshops to be organized by the 5 Fisheries LAGs </a:t>
                      </a:r>
                    </a:p>
                  </a:txBody>
                  <a:tcPr marL="4090" marR="4090" marT="4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l-GR" sz="500" b="1" i="0" u="none" strike="noStrike">
                          <a:solidFill>
                            <a:srgbClr val="000000"/>
                          </a:solidFill>
                          <a:effectLst/>
                          <a:latin typeface="Calibri" panose="020F0502020204030204" pitchFamily="34" charset="0"/>
                        </a:rPr>
                        <a:t> </a:t>
                      </a:r>
                    </a:p>
                  </a:txBody>
                  <a:tcPr marL="4090" marR="4090" marT="4090"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l-GR" sz="500" b="1" i="0" u="none" strike="noStrike" dirty="0">
                          <a:solidFill>
                            <a:srgbClr val="000000"/>
                          </a:solidFill>
                          <a:effectLst/>
                          <a:latin typeface="Calibri" panose="020F0502020204030204" pitchFamily="34" charset="0"/>
                        </a:rPr>
                        <a:t> </a:t>
                      </a:r>
                    </a:p>
                  </a:txBody>
                  <a:tcPr marL="4090" marR="4090" marT="4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l-GR" sz="500" b="1" i="0" u="none" strike="noStrike" dirty="0">
                          <a:solidFill>
                            <a:srgbClr val="000000"/>
                          </a:solidFill>
                          <a:effectLst/>
                          <a:latin typeface="Calibri" panose="020F0502020204030204" pitchFamily="34" charset="0"/>
                        </a:rPr>
                        <a:t> </a:t>
                      </a:r>
                    </a:p>
                  </a:txBody>
                  <a:tcPr marL="4090" marR="4090" marT="4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r" fontAlgn="ctr"/>
                      <a:r>
                        <a:rPr lang="el-GR" sz="500" b="1" i="0" u="none" strike="noStrike" dirty="0">
                          <a:solidFill>
                            <a:srgbClr val="000000"/>
                          </a:solidFill>
                          <a:effectLst/>
                          <a:latin typeface="Calibri" panose="020F0502020204030204" pitchFamily="34" charset="0"/>
                        </a:rPr>
                        <a:t> </a:t>
                      </a:r>
                    </a:p>
                  </a:txBody>
                  <a:tcPr marL="4090" marR="4090" marT="409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r" fontAlgn="ctr"/>
                      <a:r>
                        <a:rPr lang="el-GR" sz="500" b="1" i="0" u="none" strike="noStrike" dirty="0">
                          <a:solidFill>
                            <a:srgbClr val="000000"/>
                          </a:solidFill>
                          <a:effectLst/>
                          <a:latin typeface="Calibri" panose="020F0502020204030204" pitchFamily="34" charset="0"/>
                        </a:rPr>
                        <a:t> </a:t>
                      </a:r>
                    </a:p>
                  </a:txBody>
                  <a:tcPr marL="4090" marR="4090" marT="4090"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r" fontAlgn="ctr"/>
                      <a:r>
                        <a:rPr lang="el-GR" sz="500" b="0" i="0" u="none" strike="noStrike" dirty="0">
                          <a:solidFill>
                            <a:srgbClr val="000000"/>
                          </a:solidFill>
                          <a:effectLst/>
                          <a:latin typeface="Calibri" panose="020F0502020204030204" pitchFamily="34" charset="0"/>
                        </a:rPr>
                        <a:t> </a:t>
                      </a:r>
                    </a:p>
                  </a:txBody>
                  <a:tcPr marL="4090" marR="4090" marT="409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88351349"/>
                  </a:ext>
                </a:extLst>
              </a:tr>
              <a:tr h="405047">
                <a:tc>
                  <a:txBody>
                    <a:bodyPr/>
                    <a:lstStyle/>
                    <a:p>
                      <a:pPr marL="0" algn="l" defTabSz="914400" rtl="0" eaLnBrk="1" fontAlgn="ctr" latinLnBrk="0" hangingPunct="1"/>
                      <a:r>
                        <a:rPr lang="en-US" sz="900" b="0" i="0" u="none" strike="noStrike" kern="1200" dirty="0">
                          <a:solidFill>
                            <a:srgbClr val="000000"/>
                          </a:solidFill>
                          <a:effectLst/>
                          <a:latin typeface="Calibri" panose="020F0502020204030204" pitchFamily="34" charset="0"/>
                          <a:ea typeface="+mn-ea"/>
                          <a:cs typeface="+mn-cs"/>
                        </a:rPr>
                        <a:t>  1 joint version-transnational version for conclusions and results.</a:t>
                      </a:r>
                    </a:p>
                  </a:txBody>
                  <a:tcPr marL="4090" marR="4090" marT="4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l-GR" sz="500" b="1" i="0" u="none" strike="noStrike">
                          <a:solidFill>
                            <a:srgbClr val="000000"/>
                          </a:solidFill>
                          <a:effectLst/>
                          <a:latin typeface="Calibri" panose="020F0502020204030204" pitchFamily="34" charset="0"/>
                        </a:rPr>
                        <a:t> </a:t>
                      </a:r>
                    </a:p>
                  </a:txBody>
                  <a:tcPr marL="4090" marR="4090" marT="4090"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l-GR" sz="500" b="1" i="0" u="none" strike="noStrike" dirty="0">
                          <a:solidFill>
                            <a:srgbClr val="000000"/>
                          </a:solidFill>
                          <a:effectLst/>
                          <a:latin typeface="Calibri" panose="020F0502020204030204" pitchFamily="34" charset="0"/>
                        </a:rPr>
                        <a:t> </a:t>
                      </a:r>
                    </a:p>
                  </a:txBody>
                  <a:tcPr marL="4090" marR="4090" marT="4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l-GR" sz="500" b="1" i="0" u="none" strike="noStrike">
                          <a:solidFill>
                            <a:srgbClr val="000000"/>
                          </a:solidFill>
                          <a:effectLst/>
                          <a:latin typeface="Calibri" panose="020F0502020204030204" pitchFamily="34" charset="0"/>
                        </a:rPr>
                        <a:t> </a:t>
                      </a:r>
                    </a:p>
                  </a:txBody>
                  <a:tcPr marL="4090" marR="4090" marT="4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r" fontAlgn="ctr"/>
                      <a:r>
                        <a:rPr lang="el-GR" sz="500" b="1" i="0" u="none" strike="noStrike" dirty="0">
                          <a:solidFill>
                            <a:srgbClr val="000000"/>
                          </a:solidFill>
                          <a:effectLst/>
                          <a:latin typeface="Calibri" panose="020F0502020204030204" pitchFamily="34" charset="0"/>
                        </a:rPr>
                        <a:t> </a:t>
                      </a:r>
                    </a:p>
                  </a:txBody>
                  <a:tcPr marL="4090" marR="4090" marT="409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r" fontAlgn="ctr"/>
                      <a:r>
                        <a:rPr lang="el-GR" sz="500" b="1" i="0" u="none" strike="noStrike" dirty="0">
                          <a:solidFill>
                            <a:srgbClr val="000000"/>
                          </a:solidFill>
                          <a:effectLst/>
                          <a:latin typeface="Calibri" panose="020F0502020204030204" pitchFamily="34" charset="0"/>
                        </a:rPr>
                        <a:t> </a:t>
                      </a:r>
                    </a:p>
                  </a:txBody>
                  <a:tcPr marL="4090" marR="4090" marT="4090"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r" fontAlgn="ctr"/>
                      <a:r>
                        <a:rPr lang="el-GR" sz="500" b="1" i="0" u="none" strike="noStrike" dirty="0">
                          <a:solidFill>
                            <a:srgbClr val="000000"/>
                          </a:solidFill>
                          <a:effectLst/>
                          <a:latin typeface="Calibri" panose="020F0502020204030204" pitchFamily="34" charset="0"/>
                        </a:rPr>
                        <a:t> </a:t>
                      </a:r>
                    </a:p>
                  </a:txBody>
                  <a:tcPr marL="4090" marR="4090" marT="409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82816699"/>
                  </a:ext>
                </a:extLst>
              </a:tr>
              <a:tr h="246980">
                <a:tc>
                  <a:txBody>
                    <a:bodyPr/>
                    <a:lstStyle/>
                    <a:p>
                      <a:pPr marL="0" algn="l" defTabSz="914400" rtl="0" eaLnBrk="1" fontAlgn="ctr" latinLnBrk="0" hangingPunct="1"/>
                      <a:r>
                        <a:rPr lang="en-US" sz="900" b="0" i="0" u="none" strike="noStrike" kern="1200" dirty="0">
                          <a:solidFill>
                            <a:srgbClr val="000000"/>
                          </a:solidFill>
                          <a:effectLst/>
                          <a:latin typeface="Calibri" panose="020F0502020204030204" pitchFamily="34" charset="0"/>
                          <a:ea typeface="+mn-ea"/>
                          <a:cs typeface="+mn-cs"/>
                        </a:rPr>
                        <a:t>  Maritime Awareness Actions</a:t>
                      </a:r>
                    </a:p>
                  </a:txBody>
                  <a:tcPr marL="4090" marR="4090" marT="4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l-GR" sz="500" b="1" i="0" u="none" strike="noStrike">
                          <a:solidFill>
                            <a:srgbClr val="000000"/>
                          </a:solidFill>
                          <a:effectLst/>
                          <a:latin typeface="Calibri" panose="020F0502020204030204" pitchFamily="34" charset="0"/>
                        </a:rPr>
                        <a:t> </a:t>
                      </a:r>
                    </a:p>
                  </a:txBody>
                  <a:tcPr marL="4090" marR="4090" marT="4090"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l-GR" sz="500" b="1" i="0" u="none" strike="noStrike" dirty="0">
                          <a:solidFill>
                            <a:srgbClr val="000000"/>
                          </a:solidFill>
                          <a:effectLst/>
                          <a:latin typeface="Calibri" panose="020F0502020204030204" pitchFamily="34" charset="0"/>
                        </a:rPr>
                        <a:t> </a:t>
                      </a:r>
                    </a:p>
                  </a:txBody>
                  <a:tcPr marL="4090" marR="4090" marT="4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l-GR" sz="500" b="1" i="0" u="none" strike="noStrike">
                          <a:solidFill>
                            <a:srgbClr val="000000"/>
                          </a:solidFill>
                          <a:effectLst/>
                          <a:latin typeface="Calibri" panose="020F0502020204030204" pitchFamily="34" charset="0"/>
                        </a:rPr>
                        <a:t> </a:t>
                      </a:r>
                    </a:p>
                  </a:txBody>
                  <a:tcPr marL="4090" marR="4090" marT="4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l-GR" sz="500" b="1" i="0" u="none" strike="noStrike" dirty="0">
                          <a:solidFill>
                            <a:srgbClr val="000000"/>
                          </a:solidFill>
                          <a:effectLst/>
                          <a:latin typeface="Calibri" panose="020F0502020204030204" pitchFamily="34" charset="0"/>
                        </a:rPr>
                        <a:t> </a:t>
                      </a:r>
                    </a:p>
                  </a:txBody>
                  <a:tcPr marL="4090" marR="4090" marT="409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r" fontAlgn="ctr"/>
                      <a:r>
                        <a:rPr lang="el-GR" sz="500" b="1" i="0" u="none" strike="noStrike">
                          <a:solidFill>
                            <a:srgbClr val="000000"/>
                          </a:solidFill>
                          <a:effectLst/>
                          <a:latin typeface="Calibri" panose="020F0502020204030204" pitchFamily="34" charset="0"/>
                        </a:rPr>
                        <a:t> </a:t>
                      </a:r>
                    </a:p>
                  </a:txBody>
                  <a:tcPr marL="4090" marR="4090" marT="4090"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r" fontAlgn="ctr"/>
                      <a:r>
                        <a:rPr lang="el-GR" sz="500" b="1" i="0" u="none" strike="noStrike" dirty="0">
                          <a:solidFill>
                            <a:srgbClr val="000000"/>
                          </a:solidFill>
                          <a:effectLst/>
                          <a:latin typeface="Calibri" panose="020F0502020204030204" pitchFamily="34" charset="0"/>
                        </a:rPr>
                        <a:t> </a:t>
                      </a:r>
                    </a:p>
                  </a:txBody>
                  <a:tcPr marL="4090" marR="4090" marT="409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44850400"/>
                  </a:ext>
                </a:extLst>
              </a:tr>
              <a:tr h="405047">
                <a:tc>
                  <a:txBody>
                    <a:bodyPr/>
                    <a:lstStyle/>
                    <a:p>
                      <a:pPr marL="0" algn="l" defTabSz="914400" rtl="0" eaLnBrk="1" fontAlgn="ctr" latinLnBrk="0" hangingPunct="1"/>
                      <a:r>
                        <a:rPr lang="en-US" sz="900" b="0" i="0" u="none" strike="noStrike" kern="1200" dirty="0">
                          <a:solidFill>
                            <a:srgbClr val="000000"/>
                          </a:solidFill>
                          <a:effectLst/>
                          <a:latin typeface="Calibri" panose="020F0502020204030204" pitchFamily="34" charset="0"/>
                          <a:ea typeface="+mn-ea"/>
                          <a:cs typeface="+mn-cs"/>
                        </a:rPr>
                        <a:t>  Local press events by LAGs in their areas</a:t>
                      </a:r>
                    </a:p>
                  </a:txBody>
                  <a:tcPr marL="4090" marR="4090" marT="4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fontAlgn="ctr"/>
                      <a:r>
                        <a:rPr lang="el-GR" sz="500" b="1" i="0" u="none" strike="noStrike">
                          <a:solidFill>
                            <a:srgbClr val="000000"/>
                          </a:solidFill>
                          <a:effectLst/>
                          <a:latin typeface="Calibri" panose="020F0502020204030204" pitchFamily="34" charset="0"/>
                        </a:rPr>
                        <a:t> </a:t>
                      </a:r>
                    </a:p>
                  </a:txBody>
                  <a:tcPr marL="4090" marR="4090" marT="4090"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fontAlgn="ctr"/>
                      <a:r>
                        <a:rPr lang="el-GR" sz="500" b="1" i="0" u="none" strike="noStrike">
                          <a:solidFill>
                            <a:srgbClr val="000000"/>
                          </a:solidFill>
                          <a:effectLst/>
                          <a:latin typeface="Calibri" panose="020F0502020204030204" pitchFamily="34" charset="0"/>
                        </a:rPr>
                        <a:t> </a:t>
                      </a:r>
                    </a:p>
                  </a:txBody>
                  <a:tcPr marL="4090" marR="4090" marT="4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fontAlgn="ctr"/>
                      <a:r>
                        <a:rPr lang="el-GR" sz="500" b="1" i="0" u="none" strike="noStrike" dirty="0">
                          <a:solidFill>
                            <a:srgbClr val="000000"/>
                          </a:solidFill>
                          <a:effectLst/>
                          <a:latin typeface="Calibri" panose="020F0502020204030204" pitchFamily="34" charset="0"/>
                        </a:rPr>
                        <a:t> </a:t>
                      </a:r>
                    </a:p>
                  </a:txBody>
                  <a:tcPr marL="4090" marR="4090" marT="4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4546A"/>
                    </a:solidFill>
                  </a:tcPr>
                </a:tc>
                <a:tc>
                  <a:txBody>
                    <a:bodyPr/>
                    <a:lstStyle/>
                    <a:p>
                      <a:pPr algn="r" fontAlgn="ctr"/>
                      <a:r>
                        <a:rPr lang="el-GR" sz="500" b="1" i="0" u="none" strike="noStrike" dirty="0">
                          <a:solidFill>
                            <a:srgbClr val="000000"/>
                          </a:solidFill>
                          <a:effectLst/>
                          <a:latin typeface="Calibri" panose="020F0502020204030204" pitchFamily="34" charset="0"/>
                        </a:rPr>
                        <a:t> </a:t>
                      </a:r>
                    </a:p>
                  </a:txBody>
                  <a:tcPr marL="4090" marR="4090" marT="409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4546A"/>
                    </a:solidFill>
                  </a:tcPr>
                </a:tc>
                <a:tc>
                  <a:txBody>
                    <a:bodyPr/>
                    <a:lstStyle/>
                    <a:p>
                      <a:pPr algn="r" fontAlgn="ctr"/>
                      <a:r>
                        <a:rPr lang="el-GR" sz="500" b="1" i="0" u="none" strike="noStrike" dirty="0">
                          <a:solidFill>
                            <a:srgbClr val="000000"/>
                          </a:solidFill>
                          <a:effectLst/>
                          <a:latin typeface="Calibri" panose="020F0502020204030204" pitchFamily="34" charset="0"/>
                        </a:rPr>
                        <a:t> </a:t>
                      </a:r>
                    </a:p>
                  </a:txBody>
                  <a:tcPr marL="4090" marR="4090" marT="4090"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4546A"/>
                    </a:solidFill>
                  </a:tcPr>
                </a:tc>
                <a:tc>
                  <a:txBody>
                    <a:bodyPr/>
                    <a:lstStyle/>
                    <a:p>
                      <a:pPr algn="r" fontAlgn="ctr"/>
                      <a:r>
                        <a:rPr lang="el-GR" sz="500" b="1" i="0" u="none" strike="noStrike" dirty="0">
                          <a:solidFill>
                            <a:srgbClr val="000000"/>
                          </a:solidFill>
                          <a:effectLst/>
                          <a:latin typeface="Calibri" panose="020F0502020204030204" pitchFamily="34" charset="0"/>
                        </a:rPr>
                        <a:t> </a:t>
                      </a:r>
                    </a:p>
                  </a:txBody>
                  <a:tcPr marL="4090" marR="4090" marT="409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099672705"/>
                  </a:ext>
                </a:extLst>
              </a:tr>
            </a:tbl>
          </a:graphicData>
        </a:graphic>
      </p:graphicFrame>
      <p:pic>
        <p:nvPicPr>
          <p:cNvPr id="5" name="Εικόνα 4">
            <a:extLst>
              <a:ext uri="{FF2B5EF4-FFF2-40B4-BE49-F238E27FC236}">
                <a16:creationId xmlns:a16="http://schemas.microsoft.com/office/drawing/2014/main" id="{6E4C0A8E-D11F-4E78-D386-1A48A2397A32}"/>
              </a:ext>
            </a:extLst>
          </p:cNvPr>
          <p:cNvPicPr>
            <a:picLocks noChangeAspect="1"/>
          </p:cNvPicPr>
          <p:nvPr/>
        </p:nvPicPr>
        <p:blipFill>
          <a:blip r:embed="rId3"/>
          <a:stretch>
            <a:fillRect/>
          </a:stretch>
        </p:blipFill>
        <p:spPr>
          <a:xfrm>
            <a:off x="4740828" y="295674"/>
            <a:ext cx="2710344" cy="619662"/>
          </a:xfrm>
          <a:prstGeom prst="rect">
            <a:avLst/>
          </a:prstGeom>
        </p:spPr>
      </p:pic>
    </p:spTree>
    <p:extLst>
      <p:ext uri="{BB962C8B-B14F-4D97-AF65-F5344CB8AC3E}">
        <p14:creationId xmlns:p14="http://schemas.microsoft.com/office/powerpoint/2010/main" val="36226403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Εικόνα 5">
            <a:extLst>
              <a:ext uri="{FF2B5EF4-FFF2-40B4-BE49-F238E27FC236}">
                <a16:creationId xmlns:a16="http://schemas.microsoft.com/office/drawing/2014/main" id="{27BE58A9-E5FC-C554-0E0E-86D8ECECFFF1}"/>
              </a:ext>
            </a:extLst>
          </p:cNvPr>
          <p:cNvPicPr>
            <a:picLocks noChangeAspect="1"/>
          </p:cNvPicPr>
          <p:nvPr/>
        </p:nvPicPr>
        <p:blipFill rotWithShape="1">
          <a:blip r:embed="rId2"/>
          <a:srcRect t="28655" b="-29874"/>
          <a:stretch/>
        </p:blipFill>
        <p:spPr>
          <a:xfrm>
            <a:off x="0" y="5114685"/>
            <a:ext cx="12192000" cy="4852831"/>
          </a:xfrm>
          <a:prstGeom prst="rect">
            <a:avLst/>
          </a:prstGeom>
          <a:ln>
            <a:noFill/>
          </a:ln>
          <a:effectLst/>
        </p:spPr>
      </p:pic>
      <p:sp>
        <p:nvSpPr>
          <p:cNvPr id="7" name="Ορθογώνιο 6">
            <a:extLst>
              <a:ext uri="{FF2B5EF4-FFF2-40B4-BE49-F238E27FC236}">
                <a16:creationId xmlns:a16="http://schemas.microsoft.com/office/drawing/2014/main" id="{79837A29-EDE8-42A8-8AAB-5768DB3A9B54}"/>
              </a:ext>
            </a:extLst>
          </p:cNvPr>
          <p:cNvSpPr/>
          <p:nvPr/>
        </p:nvSpPr>
        <p:spPr>
          <a:xfrm>
            <a:off x="5651966" y="5127"/>
            <a:ext cx="5804832" cy="570987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2" name="TextBox 1">
            <a:extLst>
              <a:ext uri="{FF2B5EF4-FFF2-40B4-BE49-F238E27FC236}">
                <a16:creationId xmlns:a16="http://schemas.microsoft.com/office/drawing/2014/main" id="{22773F58-CAD9-F050-D46F-74E5DE241D2D}"/>
              </a:ext>
            </a:extLst>
          </p:cNvPr>
          <p:cNvSpPr txBox="1"/>
          <p:nvPr/>
        </p:nvSpPr>
        <p:spPr>
          <a:xfrm>
            <a:off x="6245941" y="1217615"/>
            <a:ext cx="1866181" cy="461665"/>
          </a:xfrm>
          <a:prstGeom prst="rect">
            <a:avLst/>
          </a:prstGeom>
          <a:noFill/>
        </p:spPr>
        <p:txBody>
          <a:bodyPr wrap="square" rtlCol="0">
            <a:spAutoFit/>
          </a:bodyPr>
          <a:lstStyle>
            <a:defPPr>
              <a:defRPr lang="el-GR"/>
            </a:defPPr>
            <a:lvl1pPr algn="ctr">
              <a:defRPr sz="1400" i="1"/>
            </a:lvl1pPr>
          </a:lstStyle>
          <a:p>
            <a:pPr algn="l"/>
            <a:r>
              <a:rPr lang="en-US" sz="2400" b="1" dirty="0">
                <a:solidFill>
                  <a:schemeClr val="bg1"/>
                </a:solidFill>
                <a:latin typeface="Calibri" panose="020F0502020204030204" pitchFamily="34" charset="0"/>
                <a:cs typeface="Times New Roman" panose="02020603050405020304" pitchFamily="18" charset="0"/>
              </a:rPr>
              <a:t>Our Goal</a:t>
            </a:r>
            <a:endParaRPr lang="el-GR" sz="1600" b="1" dirty="0">
              <a:solidFill>
                <a:schemeClr val="bg1"/>
              </a:solidFill>
              <a:latin typeface="Calibri" panose="020F0502020204030204" pitchFamily="34" charset="0"/>
              <a:cs typeface="Times New Roman" panose="02020603050405020304" pitchFamily="18" charset="0"/>
            </a:endParaRPr>
          </a:p>
        </p:txBody>
      </p:sp>
      <p:cxnSp>
        <p:nvCxnSpPr>
          <p:cNvPr id="4" name="Ευθεία γραμμή σύνδεσης 3">
            <a:extLst>
              <a:ext uri="{FF2B5EF4-FFF2-40B4-BE49-F238E27FC236}">
                <a16:creationId xmlns:a16="http://schemas.microsoft.com/office/drawing/2014/main" id="{54A2AAFF-8906-CD75-B8AE-B9379A994816}"/>
              </a:ext>
            </a:extLst>
          </p:cNvPr>
          <p:cNvCxnSpPr>
            <a:cxnSpLocks/>
          </p:cNvCxnSpPr>
          <p:nvPr/>
        </p:nvCxnSpPr>
        <p:spPr>
          <a:xfrm>
            <a:off x="6333819" y="1699674"/>
            <a:ext cx="592483" cy="0"/>
          </a:xfrm>
          <a:prstGeom prst="line">
            <a:avLst/>
          </a:prstGeom>
          <a:ln w="381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54FEE530-6EF9-D567-1283-1E31FB3FB92D}"/>
              </a:ext>
            </a:extLst>
          </p:cNvPr>
          <p:cNvSpPr txBox="1"/>
          <p:nvPr/>
        </p:nvSpPr>
        <p:spPr>
          <a:xfrm>
            <a:off x="6245941" y="1983827"/>
            <a:ext cx="4726859" cy="1815882"/>
          </a:xfrm>
          <a:prstGeom prst="rect">
            <a:avLst/>
          </a:prstGeom>
          <a:noFill/>
        </p:spPr>
        <p:txBody>
          <a:bodyPr wrap="square">
            <a:spAutoFit/>
          </a:bodyPr>
          <a:lstStyle/>
          <a:p>
            <a:r>
              <a:rPr lang="en-US" sz="1400" dirty="0">
                <a:solidFill>
                  <a:schemeClr val="bg1"/>
                </a:solidFill>
                <a:ea typeface="Times New Roman" panose="02020603050405020304" pitchFamily="18" charset="0"/>
                <a:cs typeface="Times New Roman" panose="02020603050405020304" pitchFamily="18" charset="0"/>
              </a:rPr>
              <a:t>Our goal is to create a tool that will guide new professions and activities as a result of blue growth and rather with the use of </a:t>
            </a:r>
            <a:r>
              <a:rPr lang="en-US" sz="1400" dirty="0">
                <a:solidFill>
                  <a:schemeClr val="bg1"/>
                </a:solidFill>
                <a:effectLst/>
                <a:ea typeface="Times New Roman" panose="02020603050405020304" pitchFamily="18" charset="0"/>
                <a:cs typeface="Times New Roman" panose="02020603050405020304" pitchFamily="18" charset="0"/>
              </a:rPr>
              <a:t>smart technologies</a:t>
            </a:r>
            <a:r>
              <a:rPr lang="en-US" sz="1400" dirty="0">
                <a:solidFill>
                  <a:schemeClr val="bg1"/>
                </a:solidFill>
                <a:ea typeface="Times New Roman" panose="02020603050405020304" pitchFamily="18" charset="0"/>
                <a:cs typeface="Times New Roman" panose="02020603050405020304" pitchFamily="18" charset="0"/>
              </a:rPr>
              <a:t>. </a:t>
            </a:r>
          </a:p>
          <a:p>
            <a:r>
              <a:rPr lang="en-US" sz="1400" dirty="0">
                <a:solidFill>
                  <a:schemeClr val="bg1"/>
                </a:solidFill>
                <a:ea typeface="Times New Roman" panose="02020603050405020304" pitchFamily="18" charset="0"/>
                <a:cs typeface="Times New Roman" panose="02020603050405020304" pitchFamily="18" charset="0"/>
              </a:rPr>
              <a:t>Most likely with the creation of an online guide that will utilize and present the results obtained from the strategy studies, which are based on parameters, such as climate change and the road map, could create a possible business-environmental planning, on a ten-year vision. </a:t>
            </a:r>
            <a:endParaRPr lang="el-GR" sz="1400" dirty="0">
              <a:solidFill>
                <a:schemeClr val="bg1"/>
              </a:solidFill>
              <a:ea typeface="Times New Roman" panose="02020603050405020304" pitchFamily="18" charset="0"/>
              <a:cs typeface="Times New Roman" panose="02020603050405020304" pitchFamily="18" charset="0"/>
            </a:endParaRPr>
          </a:p>
        </p:txBody>
      </p:sp>
      <p:sp>
        <p:nvSpPr>
          <p:cNvPr id="8" name="Κύκλος">
            <a:extLst>
              <a:ext uri="{FF2B5EF4-FFF2-40B4-BE49-F238E27FC236}">
                <a16:creationId xmlns:a16="http://schemas.microsoft.com/office/drawing/2014/main" id="{5D651C70-2355-346F-C7E6-446EDAEF0A25}"/>
              </a:ext>
            </a:extLst>
          </p:cNvPr>
          <p:cNvSpPr>
            <a:spLocks noChangeAspect="1"/>
          </p:cNvSpPr>
          <p:nvPr/>
        </p:nvSpPr>
        <p:spPr>
          <a:xfrm>
            <a:off x="6649588" y="4238650"/>
            <a:ext cx="664753" cy="680678"/>
          </a:xfrm>
          <a:prstGeom prst="ellipse">
            <a:avLst/>
          </a:prstGeom>
          <a:solidFill>
            <a:schemeClr val="tx1"/>
          </a:solidFill>
          <a:ln w="12700">
            <a:miter lim="400000"/>
          </a:ln>
        </p:spPr>
        <p:txBody>
          <a:bodyPr lIns="35719" tIns="35719" rIns="35719" bIns="35719" anchor="ctr"/>
          <a:lstStyle/>
          <a:p>
            <a:pPr>
              <a:defRPr sz="2200" b="0">
                <a:solidFill>
                  <a:srgbClr val="FFFFFF"/>
                </a:solidFill>
                <a:latin typeface="+mn-lt"/>
                <a:ea typeface="+mn-ea"/>
                <a:cs typeface="+mn-cs"/>
                <a:sym typeface="Helvetica Neue Medium"/>
              </a:defRPr>
            </a:pPr>
            <a:endParaRPr sz="1547">
              <a:solidFill>
                <a:srgbClr val="92D050"/>
              </a:solidFill>
            </a:endParaRPr>
          </a:p>
        </p:txBody>
      </p:sp>
      <p:sp>
        <p:nvSpPr>
          <p:cNvPr id="9" name="Κύκλος">
            <a:extLst>
              <a:ext uri="{FF2B5EF4-FFF2-40B4-BE49-F238E27FC236}">
                <a16:creationId xmlns:a16="http://schemas.microsoft.com/office/drawing/2014/main" id="{B634D951-1D2E-3F58-6CE1-161EE1894684}"/>
              </a:ext>
            </a:extLst>
          </p:cNvPr>
          <p:cNvSpPr>
            <a:spLocks noChangeAspect="1"/>
          </p:cNvSpPr>
          <p:nvPr/>
        </p:nvSpPr>
        <p:spPr>
          <a:xfrm>
            <a:off x="8227064" y="4238650"/>
            <a:ext cx="664753" cy="680678"/>
          </a:xfrm>
          <a:prstGeom prst="ellipse">
            <a:avLst/>
          </a:prstGeom>
          <a:solidFill>
            <a:schemeClr val="tx1"/>
          </a:solidFill>
          <a:ln w="12700">
            <a:miter lim="400000"/>
          </a:ln>
        </p:spPr>
        <p:txBody>
          <a:bodyPr lIns="35719" tIns="35719" rIns="35719" bIns="35719" anchor="ctr"/>
          <a:lstStyle/>
          <a:p>
            <a:pPr>
              <a:defRPr sz="2200" b="0">
                <a:solidFill>
                  <a:srgbClr val="FFFFFF"/>
                </a:solidFill>
                <a:latin typeface="+mn-lt"/>
                <a:ea typeface="+mn-ea"/>
                <a:cs typeface="+mn-cs"/>
                <a:sym typeface="Helvetica Neue Medium"/>
              </a:defRPr>
            </a:pPr>
            <a:endParaRPr sz="1547">
              <a:solidFill>
                <a:srgbClr val="92D050"/>
              </a:solidFill>
            </a:endParaRPr>
          </a:p>
        </p:txBody>
      </p:sp>
      <p:sp>
        <p:nvSpPr>
          <p:cNvPr id="10" name="Κύκλος">
            <a:extLst>
              <a:ext uri="{FF2B5EF4-FFF2-40B4-BE49-F238E27FC236}">
                <a16:creationId xmlns:a16="http://schemas.microsoft.com/office/drawing/2014/main" id="{EDF9356E-8D69-2110-1624-0BB59F6F35C6}"/>
              </a:ext>
            </a:extLst>
          </p:cNvPr>
          <p:cNvSpPr>
            <a:spLocks noChangeAspect="1"/>
          </p:cNvSpPr>
          <p:nvPr/>
        </p:nvSpPr>
        <p:spPr>
          <a:xfrm>
            <a:off x="9801947" y="4238650"/>
            <a:ext cx="664753" cy="680678"/>
          </a:xfrm>
          <a:prstGeom prst="ellipse">
            <a:avLst/>
          </a:prstGeom>
          <a:solidFill>
            <a:schemeClr val="tx1"/>
          </a:solidFill>
          <a:ln w="12700">
            <a:miter lim="400000"/>
          </a:ln>
        </p:spPr>
        <p:txBody>
          <a:bodyPr lIns="35719" tIns="35719" rIns="35719" bIns="35719" anchor="ctr"/>
          <a:lstStyle/>
          <a:p>
            <a:pPr>
              <a:defRPr sz="2200" b="0">
                <a:solidFill>
                  <a:srgbClr val="FFFFFF"/>
                </a:solidFill>
                <a:latin typeface="+mn-lt"/>
                <a:ea typeface="+mn-ea"/>
                <a:cs typeface="+mn-cs"/>
                <a:sym typeface="Helvetica Neue Medium"/>
              </a:defRPr>
            </a:pPr>
            <a:endParaRPr sz="1547">
              <a:solidFill>
                <a:srgbClr val="92D050"/>
              </a:solidFill>
            </a:endParaRPr>
          </a:p>
        </p:txBody>
      </p:sp>
      <p:pic>
        <p:nvPicPr>
          <p:cNvPr id="12" name="Γραφικό 11" descr="Χρήστης">
            <a:extLst>
              <a:ext uri="{FF2B5EF4-FFF2-40B4-BE49-F238E27FC236}">
                <a16:creationId xmlns:a16="http://schemas.microsoft.com/office/drawing/2014/main" id="{D1826F04-02AD-6D70-DE6E-AADFFEA4F24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80981" y="4384775"/>
            <a:ext cx="404592" cy="404592"/>
          </a:xfrm>
          <a:prstGeom prst="rect">
            <a:avLst/>
          </a:prstGeom>
        </p:spPr>
      </p:pic>
      <p:pic>
        <p:nvPicPr>
          <p:cNvPr id="14" name="Γραφικό 13" descr="Φορητός υπολογιστής">
            <a:extLst>
              <a:ext uri="{FF2B5EF4-FFF2-40B4-BE49-F238E27FC236}">
                <a16:creationId xmlns:a16="http://schemas.microsoft.com/office/drawing/2014/main" id="{4401EEC9-1B4E-02AE-7A80-12D2E65376A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57144" y="4376693"/>
            <a:ext cx="404592" cy="404592"/>
          </a:xfrm>
          <a:prstGeom prst="rect">
            <a:avLst/>
          </a:prstGeom>
        </p:spPr>
      </p:pic>
      <p:pic>
        <p:nvPicPr>
          <p:cNvPr id="16" name="Γραφικό 15" descr="Σύσκεψη">
            <a:extLst>
              <a:ext uri="{FF2B5EF4-FFF2-40B4-BE49-F238E27FC236}">
                <a16:creationId xmlns:a16="http://schemas.microsoft.com/office/drawing/2014/main" id="{C7E1020D-8558-E602-D17A-8A8759AD85E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931138" y="4376693"/>
            <a:ext cx="408194" cy="408194"/>
          </a:xfrm>
          <a:prstGeom prst="rect">
            <a:avLst/>
          </a:prstGeom>
        </p:spPr>
      </p:pic>
      <p:sp>
        <p:nvSpPr>
          <p:cNvPr id="17" name="TextBox 16">
            <a:extLst>
              <a:ext uri="{FF2B5EF4-FFF2-40B4-BE49-F238E27FC236}">
                <a16:creationId xmlns:a16="http://schemas.microsoft.com/office/drawing/2014/main" id="{F33B259D-39E6-5FCD-594C-396CB1D57F41}"/>
              </a:ext>
            </a:extLst>
          </p:cNvPr>
          <p:cNvSpPr txBox="1"/>
          <p:nvPr/>
        </p:nvSpPr>
        <p:spPr>
          <a:xfrm>
            <a:off x="1027594" y="1217615"/>
            <a:ext cx="2753831" cy="461665"/>
          </a:xfrm>
          <a:prstGeom prst="rect">
            <a:avLst/>
          </a:prstGeom>
          <a:noFill/>
        </p:spPr>
        <p:txBody>
          <a:bodyPr wrap="square" rtlCol="0">
            <a:spAutoFit/>
          </a:bodyPr>
          <a:lstStyle>
            <a:defPPr>
              <a:defRPr lang="el-GR"/>
            </a:defPPr>
            <a:lvl1pPr algn="ctr">
              <a:defRPr sz="1400" i="1"/>
            </a:lvl1pPr>
          </a:lstStyle>
          <a:p>
            <a:pPr algn="l"/>
            <a:r>
              <a:rPr lang="en-US" sz="2400" b="1" dirty="0">
                <a:latin typeface="Calibri" panose="020F0502020204030204" pitchFamily="34" charset="0"/>
                <a:cs typeface="Times New Roman" panose="02020603050405020304" pitchFamily="18" charset="0"/>
              </a:rPr>
              <a:t>Current situation</a:t>
            </a:r>
            <a:endParaRPr lang="el-GR" sz="1600" b="1" dirty="0">
              <a:latin typeface="Calibri" panose="020F0502020204030204" pitchFamily="34" charset="0"/>
              <a:cs typeface="Times New Roman" panose="02020603050405020304" pitchFamily="18" charset="0"/>
            </a:endParaRPr>
          </a:p>
        </p:txBody>
      </p:sp>
      <p:cxnSp>
        <p:nvCxnSpPr>
          <p:cNvPr id="18" name="Ευθεία γραμμή σύνδεσης 17">
            <a:extLst>
              <a:ext uri="{FF2B5EF4-FFF2-40B4-BE49-F238E27FC236}">
                <a16:creationId xmlns:a16="http://schemas.microsoft.com/office/drawing/2014/main" id="{A871A5FB-35B8-0A9A-DF1B-5F1BD33830AA}"/>
              </a:ext>
            </a:extLst>
          </p:cNvPr>
          <p:cNvCxnSpPr>
            <a:cxnSpLocks/>
          </p:cNvCxnSpPr>
          <p:nvPr/>
        </p:nvCxnSpPr>
        <p:spPr>
          <a:xfrm>
            <a:off x="1115472" y="1699674"/>
            <a:ext cx="592483" cy="0"/>
          </a:xfrm>
          <a:prstGeom prst="line">
            <a:avLst/>
          </a:prstGeom>
          <a:ln w="381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4E662321-B536-AF97-798D-CA326EE09A3C}"/>
              </a:ext>
            </a:extLst>
          </p:cNvPr>
          <p:cNvSpPr txBox="1"/>
          <p:nvPr/>
        </p:nvSpPr>
        <p:spPr>
          <a:xfrm>
            <a:off x="1549918" y="2034928"/>
            <a:ext cx="2107682" cy="276999"/>
          </a:xfrm>
          <a:prstGeom prst="rect">
            <a:avLst/>
          </a:prstGeom>
          <a:noFill/>
        </p:spPr>
        <p:txBody>
          <a:bodyPr wrap="square">
            <a:spAutoFit/>
          </a:bodyPr>
          <a:lstStyle/>
          <a:p>
            <a:r>
              <a:rPr lang="en-US" sz="1200" b="1" dirty="0">
                <a:effectLst/>
                <a:ea typeface="Times New Roman" panose="02020603050405020304" pitchFamily="18" charset="0"/>
                <a:cs typeface="Times New Roman" panose="02020603050405020304" pitchFamily="18" charset="0"/>
              </a:rPr>
              <a:t>Preparatory phase</a:t>
            </a:r>
            <a:endParaRPr lang="el-GR" sz="1200" b="1" dirty="0"/>
          </a:p>
        </p:txBody>
      </p:sp>
      <p:sp>
        <p:nvSpPr>
          <p:cNvPr id="20" name="TextBox 19">
            <a:extLst>
              <a:ext uri="{FF2B5EF4-FFF2-40B4-BE49-F238E27FC236}">
                <a16:creationId xmlns:a16="http://schemas.microsoft.com/office/drawing/2014/main" id="{7CA504F7-2027-9135-0B11-4957A79981AC}"/>
              </a:ext>
            </a:extLst>
          </p:cNvPr>
          <p:cNvSpPr txBox="1"/>
          <p:nvPr/>
        </p:nvSpPr>
        <p:spPr>
          <a:xfrm>
            <a:off x="1545076" y="2541500"/>
            <a:ext cx="3800239" cy="276999"/>
          </a:xfrm>
          <a:prstGeom prst="rect">
            <a:avLst/>
          </a:prstGeom>
          <a:noFill/>
        </p:spPr>
        <p:txBody>
          <a:bodyPr wrap="square">
            <a:spAutoFit/>
          </a:bodyPr>
          <a:lstStyle/>
          <a:p>
            <a:r>
              <a:rPr lang="en-US" sz="1200" b="1" dirty="0">
                <a:effectLst/>
                <a:ea typeface="Times New Roman" panose="02020603050405020304" pitchFamily="18" charset="0"/>
                <a:cs typeface="Times New Roman" panose="02020603050405020304" pitchFamily="18" charset="0"/>
              </a:rPr>
              <a:t>Coordination - Project management</a:t>
            </a:r>
            <a:endParaRPr lang="el-GR" sz="1200" b="1" dirty="0"/>
          </a:p>
        </p:txBody>
      </p:sp>
      <p:sp>
        <p:nvSpPr>
          <p:cNvPr id="21" name="TextBox 20">
            <a:extLst>
              <a:ext uri="{FF2B5EF4-FFF2-40B4-BE49-F238E27FC236}">
                <a16:creationId xmlns:a16="http://schemas.microsoft.com/office/drawing/2014/main" id="{B0FCC646-D8F9-BD22-129F-05F151EFF231}"/>
              </a:ext>
            </a:extLst>
          </p:cNvPr>
          <p:cNvSpPr txBox="1"/>
          <p:nvPr/>
        </p:nvSpPr>
        <p:spPr>
          <a:xfrm>
            <a:off x="1545076" y="3059650"/>
            <a:ext cx="2624639" cy="276999"/>
          </a:xfrm>
          <a:prstGeom prst="rect">
            <a:avLst/>
          </a:prstGeom>
          <a:noFill/>
        </p:spPr>
        <p:txBody>
          <a:bodyPr wrap="square">
            <a:spAutoFit/>
          </a:bodyPr>
          <a:lstStyle>
            <a:defPPr>
              <a:defRPr lang="el-GR"/>
            </a:defPPr>
            <a:lvl1pPr algn="ctr">
              <a:defRPr sz="1000">
                <a:effectLst/>
                <a:ea typeface="Times New Roman" panose="02020603050405020304" pitchFamily="18" charset="0"/>
                <a:cs typeface="Times New Roman" panose="02020603050405020304" pitchFamily="18" charset="0"/>
              </a:defRPr>
            </a:lvl1pPr>
          </a:lstStyle>
          <a:p>
            <a:pPr algn="l"/>
            <a:r>
              <a:rPr lang="el-GR" sz="1200" b="1" dirty="0"/>
              <a:t>Consulting and </a:t>
            </a:r>
            <a:r>
              <a:rPr lang="el-GR" sz="1200" b="1" dirty="0" err="1"/>
              <a:t>Experts</a:t>
            </a:r>
            <a:endParaRPr lang="el-GR" sz="1200" b="1" dirty="0"/>
          </a:p>
        </p:txBody>
      </p:sp>
      <p:grpSp>
        <p:nvGrpSpPr>
          <p:cNvPr id="26" name="Ομάδα 25">
            <a:extLst>
              <a:ext uri="{FF2B5EF4-FFF2-40B4-BE49-F238E27FC236}">
                <a16:creationId xmlns:a16="http://schemas.microsoft.com/office/drawing/2014/main" id="{6E98EA6B-1B60-70E1-2BF1-740F19ACB7AB}"/>
              </a:ext>
            </a:extLst>
          </p:cNvPr>
          <p:cNvGrpSpPr/>
          <p:nvPr/>
        </p:nvGrpSpPr>
        <p:grpSpPr>
          <a:xfrm>
            <a:off x="1115472" y="1978625"/>
            <a:ext cx="351378" cy="351378"/>
            <a:chOff x="1115472" y="1978625"/>
            <a:chExt cx="351378" cy="351378"/>
          </a:xfrm>
        </p:grpSpPr>
        <p:sp>
          <p:nvSpPr>
            <p:cNvPr id="23" name="Οβάλ 22">
              <a:extLst>
                <a:ext uri="{FF2B5EF4-FFF2-40B4-BE49-F238E27FC236}">
                  <a16:creationId xmlns:a16="http://schemas.microsoft.com/office/drawing/2014/main" id="{05338A55-868A-A223-9DE8-F5EDBD99CE8F}"/>
                </a:ext>
              </a:extLst>
            </p:cNvPr>
            <p:cNvSpPr>
              <a:spLocks noChangeAspect="1"/>
            </p:cNvSpPr>
            <p:nvPr/>
          </p:nvSpPr>
          <p:spPr>
            <a:xfrm>
              <a:off x="1115472" y="1978625"/>
              <a:ext cx="351378" cy="3513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25" name="Γραφικό 24" descr="Σημάδι ελέγχου">
              <a:extLst>
                <a:ext uri="{FF2B5EF4-FFF2-40B4-BE49-F238E27FC236}">
                  <a16:creationId xmlns:a16="http://schemas.microsoft.com/office/drawing/2014/main" id="{5985286B-8EAE-A0AB-DB50-7AC50725C57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65492" y="2031203"/>
              <a:ext cx="246221" cy="246221"/>
            </a:xfrm>
            <a:prstGeom prst="rect">
              <a:avLst/>
            </a:prstGeom>
          </p:spPr>
        </p:pic>
      </p:grpSp>
      <p:grpSp>
        <p:nvGrpSpPr>
          <p:cNvPr id="27" name="Ομάδα 26">
            <a:extLst>
              <a:ext uri="{FF2B5EF4-FFF2-40B4-BE49-F238E27FC236}">
                <a16:creationId xmlns:a16="http://schemas.microsoft.com/office/drawing/2014/main" id="{E13E3C41-2275-9C9E-EBC7-460C30A0BE14}"/>
              </a:ext>
            </a:extLst>
          </p:cNvPr>
          <p:cNvGrpSpPr/>
          <p:nvPr/>
        </p:nvGrpSpPr>
        <p:grpSpPr>
          <a:xfrm>
            <a:off x="1117485" y="2492849"/>
            <a:ext cx="351378" cy="351378"/>
            <a:chOff x="1115472" y="1978625"/>
            <a:chExt cx="351378" cy="351378"/>
          </a:xfrm>
        </p:grpSpPr>
        <p:sp>
          <p:nvSpPr>
            <p:cNvPr id="28" name="Οβάλ 27">
              <a:extLst>
                <a:ext uri="{FF2B5EF4-FFF2-40B4-BE49-F238E27FC236}">
                  <a16:creationId xmlns:a16="http://schemas.microsoft.com/office/drawing/2014/main" id="{AAE76A23-BF36-D590-40B7-7E15D2C5F323}"/>
                </a:ext>
              </a:extLst>
            </p:cNvPr>
            <p:cNvSpPr>
              <a:spLocks noChangeAspect="1"/>
            </p:cNvSpPr>
            <p:nvPr/>
          </p:nvSpPr>
          <p:spPr>
            <a:xfrm>
              <a:off x="1115472" y="1978625"/>
              <a:ext cx="351378" cy="3513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29" name="Γραφικό 28" descr="Σημάδι ελέγχου">
              <a:extLst>
                <a:ext uri="{FF2B5EF4-FFF2-40B4-BE49-F238E27FC236}">
                  <a16:creationId xmlns:a16="http://schemas.microsoft.com/office/drawing/2014/main" id="{FA23E22C-E0B6-5BAE-3E2F-4D43D480FEB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65492" y="2031203"/>
              <a:ext cx="246221" cy="246221"/>
            </a:xfrm>
            <a:prstGeom prst="rect">
              <a:avLst/>
            </a:prstGeom>
          </p:spPr>
        </p:pic>
      </p:grpSp>
      <p:sp>
        <p:nvSpPr>
          <p:cNvPr id="38" name="TextBox 37">
            <a:extLst>
              <a:ext uri="{FF2B5EF4-FFF2-40B4-BE49-F238E27FC236}">
                <a16:creationId xmlns:a16="http://schemas.microsoft.com/office/drawing/2014/main" id="{EBEF72F8-4067-03A1-76FE-3CF8C3CE5658}"/>
              </a:ext>
            </a:extLst>
          </p:cNvPr>
          <p:cNvSpPr txBox="1"/>
          <p:nvPr/>
        </p:nvSpPr>
        <p:spPr>
          <a:xfrm>
            <a:off x="1545076" y="3497718"/>
            <a:ext cx="3694350" cy="769441"/>
          </a:xfrm>
          <a:prstGeom prst="rect">
            <a:avLst/>
          </a:prstGeom>
          <a:noFill/>
        </p:spPr>
        <p:txBody>
          <a:bodyPr wrap="square">
            <a:spAutoFit/>
          </a:bodyPr>
          <a:lstStyle>
            <a:defPPr>
              <a:defRPr lang="el-GR"/>
            </a:defPPr>
            <a:lvl1pPr algn="ctr">
              <a:defRPr sz="1000">
                <a:effectLst/>
                <a:ea typeface="Times New Roman" panose="02020603050405020304" pitchFamily="18" charset="0"/>
                <a:cs typeface="Times New Roman" panose="02020603050405020304" pitchFamily="18" charset="0"/>
              </a:defRPr>
            </a:lvl1pPr>
          </a:lstStyle>
          <a:p>
            <a:pPr algn="l"/>
            <a:r>
              <a:rPr lang="en-US" dirty="0"/>
              <a:t>In the stage of collaboration and exchange of knowledge we collaborated with the </a:t>
            </a:r>
            <a:r>
              <a:rPr lang="en-US" sz="1200" b="1" u="sng" dirty="0">
                <a:solidFill>
                  <a:schemeClr val="accent5">
                    <a:lumMod val="75000"/>
                  </a:schemeClr>
                </a:solidFill>
              </a:rPr>
              <a:t>University of Piraeus</a:t>
            </a:r>
            <a:r>
              <a:rPr lang="en-US" sz="1200" dirty="0">
                <a:solidFill>
                  <a:schemeClr val="accent5">
                    <a:lumMod val="75000"/>
                  </a:schemeClr>
                </a:solidFill>
              </a:rPr>
              <a:t> </a:t>
            </a:r>
            <a:r>
              <a:rPr lang="en-US" dirty="0"/>
              <a:t>and </a:t>
            </a:r>
            <a:r>
              <a:rPr lang="en-US" sz="1200" b="1" u="sng" dirty="0">
                <a:solidFill>
                  <a:schemeClr val="accent5">
                    <a:lumMod val="75000"/>
                  </a:schemeClr>
                </a:solidFill>
              </a:rPr>
              <a:t>5</a:t>
            </a:r>
            <a:r>
              <a:rPr lang="el-GR" sz="1200" b="1" u="sng" dirty="0">
                <a:solidFill>
                  <a:schemeClr val="accent5">
                    <a:lumMod val="75000"/>
                  </a:schemeClr>
                </a:solidFill>
              </a:rPr>
              <a:t> </a:t>
            </a:r>
            <a:r>
              <a:rPr lang="en-US" sz="1200" b="1" u="sng" dirty="0">
                <a:solidFill>
                  <a:schemeClr val="accent5">
                    <a:lumMod val="75000"/>
                  </a:schemeClr>
                </a:solidFill>
              </a:rPr>
              <a:t>graduate  students</a:t>
            </a:r>
            <a:r>
              <a:rPr lang="en-US" dirty="0"/>
              <a:t> with the aim of preparing studies for the analysis of each area and suggestions for improvement</a:t>
            </a:r>
            <a:endParaRPr lang="el-GR" dirty="0"/>
          </a:p>
        </p:txBody>
      </p:sp>
      <p:grpSp>
        <p:nvGrpSpPr>
          <p:cNvPr id="43" name="Ομάδα 42">
            <a:extLst>
              <a:ext uri="{FF2B5EF4-FFF2-40B4-BE49-F238E27FC236}">
                <a16:creationId xmlns:a16="http://schemas.microsoft.com/office/drawing/2014/main" id="{6D1206A6-8244-AD5A-4787-B1F4DEEBBD9D}"/>
              </a:ext>
            </a:extLst>
          </p:cNvPr>
          <p:cNvGrpSpPr/>
          <p:nvPr/>
        </p:nvGrpSpPr>
        <p:grpSpPr>
          <a:xfrm>
            <a:off x="1112913" y="3521297"/>
            <a:ext cx="351378" cy="351378"/>
            <a:chOff x="1112913" y="3521297"/>
            <a:chExt cx="351378" cy="351378"/>
          </a:xfrm>
        </p:grpSpPr>
        <p:sp>
          <p:nvSpPr>
            <p:cNvPr id="41" name="Οβάλ 40">
              <a:extLst>
                <a:ext uri="{FF2B5EF4-FFF2-40B4-BE49-F238E27FC236}">
                  <a16:creationId xmlns:a16="http://schemas.microsoft.com/office/drawing/2014/main" id="{9CFD0295-BBCE-FA92-7184-BC92080DCAC4}"/>
                </a:ext>
              </a:extLst>
            </p:cNvPr>
            <p:cNvSpPr>
              <a:spLocks noChangeAspect="1"/>
            </p:cNvSpPr>
            <p:nvPr/>
          </p:nvSpPr>
          <p:spPr>
            <a:xfrm>
              <a:off x="1112913" y="3521297"/>
              <a:ext cx="351378" cy="351378"/>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37" name="Γραφικό 36" descr="Καπέλο αποφοίτησης">
              <a:extLst>
                <a:ext uri="{FF2B5EF4-FFF2-40B4-BE49-F238E27FC236}">
                  <a16:creationId xmlns:a16="http://schemas.microsoft.com/office/drawing/2014/main" id="{3AB4D781-09EB-1C89-EADD-9F48CB8A352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34930" y="3543549"/>
              <a:ext cx="316488" cy="316488"/>
            </a:xfrm>
            <a:prstGeom prst="rect">
              <a:avLst/>
            </a:prstGeom>
          </p:spPr>
        </p:pic>
      </p:grpSp>
      <p:grpSp>
        <p:nvGrpSpPr>
          <p:cNvPr id="47" name="Ομάδα 46">
            <a:extLst>
              <a:ext uri="{FF2B5EF4-FFF2-40B4-BE49-F238E27FC236}">
                <a16:creationId xmlns:a16="http://schemas.microsoft.com/office/drawing/2014/main" id="{99B8AC2E-AA15-4841-7BC0-9368DD95E890}"/>
              </a:ext>
            </a:extLst>
          </p:cNvPr>
          <p:cNvGrpSpPr/>
          <p:nvPr/>
        </p:nvGrpSpPr>
        <p:grpSpPr>
          <a:xfrm>
            <a:off x="1112913" y="3007073"/>
            <a:ext cx="351378" cy="351378"/>
            <a:chOff x="1112913" y="3007073"/>
            <a:chExt cx="351378" cy="351378"/>
          </a:xfrm>
        </p:grpSpPr>
        <p:sp>
          <p:nvSpPr>
            <p:cNvPr id="31" name="Οβάλ 30">
              <a:extLst>
                <a:ext uri="{FF2B5EF4-FFF2-40B4-BE49-F238E27FC236}">
                  <a16:creationId xmlns:a16="http://schemas.microsoft.com/office/drawing/2014/main" id="{ADA83650-1865-9B9E-BD3C-01E528A0CE68}"/>
                </a:ext>
              </a:extLst>
            </p:cNvPr>
            <p:cNvSpPr>
              <a:spLocks noChangeAspect="1"/>
            </p:cNvSpPr>
            <p:nvPr/>
          </p:nvSpPr>
          <p:spPr>
            <a:xfrm>
              <a:off x="1112913" y="3007073"/>
              <a:ext cx="351378" cy="3513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46" name="Γραφικό 45" descr="Συνδεδεμένος">
              <a:extLst>
                <a:ext uri="{FF2B5EF4-FFF2-40B4-BE49-F238E27FC236}">
                  <a16:creationId xmlns:a16="http://schemas.microsoft.com/office/drawing/2014/main" id="{C8DBA7E6-1F0F-2DA3-752D-96B5B43AB91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50232" y="3044518"/>
              <a:ext cx="288993" cy="288993"/>
            </a:xfrm>
            <a:prstGeom prst="rect">
              <a:avLst/>
            </a:prstGeom>
          </p:spPr>
        </p:pic>
      </p:grpSp>
      <p:sp>
        <p:nvSpPr>
          <p:cNvPr id="49" name="Οβάλ 48">
            <a:extLst>
              <a:ext uri="{FF2B5EF4-FFF2-40B4-BE49-F238E27FC236}">
                <a16:creationId xmlns:a16="http://schemas.microsoft.com/office/drawing/2014/main" id="{38984B82-FFF5-F5B4-BD9E-8453BABBA297}"/>
              </a:ext>
            </a:extLst>
          </p:cNvPr>
          <p:cNvSpPr>
            <a:spLocks noChangeAspect="1"/>
          </p:cNvSpPr>
          <p:nvPr/>
        </p:nvSpPr>
        <p:spPr>
          <a:xfrm>
            <a:off x="1116531" y="4400312"/>
            <a:ext cx="351378" cy="3513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51" name="TextBox 50">
            <a:extLst>
              <a:ext uri="{FF2B5EF4-FFF2-40B4-BE49-F238E27FC236}">
                <a16:creationId xmlns:a16="http://schemas.microsoft.com/office/drawing/2014/main" id="{67EE51E2-527D-57BC-C9CF-D015BB9344E8}"/>
              </a:ext>
            </a:extLst>
          </p:cNvPr>
          <p:cNvSpPr txBox="1"/>
          <p:nvPr/>
        </p:nvSpPr>
        <p:spPr>
          <a:xfrm>
            <a:off x="992360" y="4463962"/>
            <a:ext cx="592483" cy="246221"/>
          </a:xfrm>
          <a:prstGeom prst="rect">
            <a:avLst/>
          </a:prstGeom>
          <a:noFill/>
        </p:spPr>
        <p:txBody>
          <a:bodyPr wrap="square" rtlCol="0">
            <a:spAutoFit/>
          </a:bodyPr>
          <a:lstStyle/>
          <a:p>
            <a:pPr algn="ctr"/>
            <a:r>
              <a:rPr lang="el-GR" sz="1000" b="1" dirty="0">
                <a:solidFill>
                  <a:schemeClr val="bg1"/>
                </a:solidFill>
              </a:rPr>
              <a:t>2023</a:t>
            </a:r>
          </a:p>
        </p:txBody>
      </p:sp>
      <p:sp>
        <p:nvSpPr>
          <p:cNvPr id="52" name="TextBox 51">
            <a:extLst>
              <a:ext uri="{FF2B5EF4-FFF2-40B4-BE49-F238E27FC236}">
                <a16:creationId xmlns:a16="http://schemas.microsoft.com/office/drawing/2014/main" id="{3F311159-AE8D-37AB-7B80-4C0AFEA8C63D}"/>
              </a:ext>
            </a:extLst>
          </p:cNvPr>
          <p:cNvSpPr txBox="1"/>
          <p:nvPr/>
        </p:nvSpPr>
        <p:spPr>
          <a:xfrm>
            <a:off x="1545075" y="4448572"/>
            <a:ext cx="2624639" cy="276999"/>
          </a:xfrm>
          <a:prstGeom prst="rect">
            <a:avLst/>
          </a:prstGeom>
          <a:noFill/>
        </p:spPr>
        <p:txBody>
          <a:bodyPr wrap="square">
            <a:spAutoFit/>
          </a:bodyPr>
          <a:lstStyle>
            <a:defPPr>
              <a:defRPr lang="el-GR"/>
            </a:defPPr>
            <a:lvl1pPr algn="ctr">
              <a:defRPr sz="1000">
                <a:effectLst/>
                <a:ea typeface="Times New Roman" panose="02020603050405020304" pitchFamily="18" charset="0"/>
                <a:cs typeface="Times New Roman" panose="02020603050405020304" pitchFamily="18" charset="0"/>
              </a:defRPr>
            </a:lvl1pPr>
          </a:lstStyle>
          <a:p>
            <a:pPr algn="l"/>
            <a:r>
              <a:rPr lang="en-US" sz="1200" b="1" dirty="0"/>
              <a:t>Awareness - Publicity</a:t>
            </a:r>
          </a:p>
        </p:txBody>
      </p:sp>
      <p:cxnSp>
        <p:nvCxnSpPr>
          <p:cNvPr id="54" name="Ευθεία γραμμή σύνδεσης 53">
            <a:extLst>
              <a:ext uri="{FF2B5EF4-FFF2-40B4-BE49-F238E27FC236}">
                <a16:creationId xmlns:a16="http://schemas.microsoft.com/office/drawing/2014/main" id="{ADFB395F-034C-231B-DFD6-2E1CBC40B10C}"/>
              </a:ext>
            </a:extLst>
          </p:cNvPr>
          <p:cNvCxnSpPr>
            <a:cxnSpLocks/>
          </p:cNvCxnSpPr>
          <p:nvPr/>
        </p:nvCxnSpPr>
        <p:spPr>
          <a:xfrm>
            <a:off x="1288601" y="4029505"/>
            <a:ext cx="0" cy="23765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Ευθεία γραμμή σύνδεσης 56">
            <a:extLst>
              <a:ext uri="{FF2B5EF4-FFF2-40B4-BE49-F238E27FC236}">
                <a16:creationId xmlns:a16="http://schemas.microsoft.com/office/drawing/2014/main" id="{87417EBA-74BC-E028-B0B9-B78E423E9EA1}"/>
              </a:ext>
            </a:extLst>
          </p:cNvPr>
          <p:cNvCxnSpPr>
            <a:cxnSpLocks/>
          </p:cNvCxnSpPr>
          <p:nvPr/>
        </p:nvCxnSpPr>
        <p:spPr>
          <a:xfrm>
            <a:off x="7769882" y="4487917"/>
            <a:ext cx="0" cy="23765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Ευθεία γραμμή σύνδεσης 57">
            <a:extLst>
              <a:ext uri="{FF2B5EF4-FFF2-40B4-BE49-F238E27FC236}">
                <a16:creationId xmlns:a16="http://schemas.microsoft.com/office/drawing/2014/main" id="{866876FB-A1D0-36C1-4AE8-6C45135C4359}"/>
              </a:ext>
            </a:extLst>
          </p:cNvPr>
          <p:cNvCxnSpPr>
            <a:cxnSpLocks/>
          </p:cNvCxnSpPr>
          <p:nvPr/>
        </p:nvCxnSpPr>
        <p:spPr>
          <a:xfrm>
            <a:off x="9340116" y="4514036"/>
            <a:ext cx="0" cy="23765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Εικόνα 58">
            <a:extLst>
              <a:ext uri="{FF2B5EF4-FFF2-40B4-BE49-F238E27FC236}">
                <a16:creationId xmlns:a16="http://schemas.microsoft.com/office/drawing/2014/main" id="{0288B016-5C45-D6AF-10A0-8F3813A28AE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27594" y="249420"/>
            <a:ext cx="1044648" cy="703581"/>
          </a:xfrm>
          <a:prstGeom prst="rect">
            <a:avLst/>
          </a:prstGeom>
        </p:spPr>
      </p:pic>
      <p:pic>
        <p:nvPicPr>
          <p:cNvPr id="3" name="Εικόνα 2">
            <a:extLst>
              <a:ext uri="{FF2B5EF4-FFF2-40B4-BE49-F238E27FC236}">
                <a16:creationId xmlns:a16="http://schemas.microsoft.com/office/drawing/2014/main" id="{10E93C5F-F744-099B-9695-F4EC2F61A2EB}"/>
              </a:ext>
            </a:extLst>
          </p:cNvPr>
          <p:cNvPicPr>
            <a:picLocks noChangeAspect="1"/>
          </p:cNvPicPr>
          <p:nvPr/>
        </p:nvPicPr>
        <p:blipFill>
          <a:blip r:embed="rId16"/>
          <a:stretch>
            <a:fillRect/>
          </a:stretch>
        </p:blipFill>
        <p:spPr>
          <a:xfrm>
            <a:off x="2634971" y="290399"/>
            <a:ext cx="2710344" cy="619662"/>
          </a:xfrm>
          <a:prstGeom prst="rect">
            <a:avLst/>
          </a:prstGeom>
        </p:spPr>
      </p:pic>
    </p:spTree>
    <p:extLst>
      <p:ext uri="{BB962C8B-B14F-4D97-AF65-F5344CB8AC3E}">
        <p14:creationId xmlns:p14="http://schemas.microsoft.com/office/powerpoint/2010/main" val="9541054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83DBA76-4C6B-AEA2-A35E-328086D3A276}"/>
              </a:ext>
            </a:extLst>
          </p:cNvPr>
          <p:cNvGrpSpPr/>
          <p:nvPr/>
        </p:nvGrpSpPr>
        <p:grpSpPr>
          <a:xfrm>
            <a:off x="-688765" y="-1"/>
            <a:ext cx="13952277" cy="6858001"/>
            <a:chOff x="-688764" y="1"/>
            <a:chExt cx="12880764" cy="6858000"/>
          </a:xfrm>
        </p:grpSpPr>
        <p:pic>
          <p:nvPicPr>
            <p:cNvPr id="1026" name="Picture 2" descr="Blue Growth – Enter the sea of opportunity">
              <a:extLst>
                <a:ext uri="{FF2B5EF4-FFF2-40B4-BE49-F238E27FC236}">
                  <a16:creationId xmlns:a16="http://schemas.microsoft.com/office/drawing/2014/main" id="{DC1A0CA7-C915-170E-4772-563FB7B3ACEC}"/>
                </a:ext>
              </a:extLst>
            </p:cNvPr>
            <p:cNvPicPr>
              <a:picLocks noChangeAspect="1" noChangeArrowheads="1"/>
            </p:cNvPicPr>
            <p:nvPr/>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688764" y="1"/>
              <a:ext cx="12880764"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Ορθογώνιο: Στρογγύλεμα γωνιών 1">
              <a:extLst>
                <a:ext uri="{FF2B5EF4-FFF2-40B4-BE49-F238E27FC236}">
                  <a16:creationId xmlns:a16="http://schemas.microsoft.com/office/drawing/2014/main" id="{8960A36E-28E0-8C98-6B53-C302DA0F7959}"/>
                </a:ext>
              </a:extLst>
            </p:cNvPr>
            <p:cNvSpPr/>
            <p:nvPr/>
          </p:nvSpPr>
          <p:spPr>
            <a:xfrm>
              <a:off x="2171701" y="896163"/>
              <a:ext cx="6711042" cy="1549845"/>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15" name="Ορθογώνιο 14">
            <a:extLst>
              <a:ext uri="{FF2B5EF4-FFF2-40B4-BE49-F238E27FC236}">
                <a16:creationId xmlns:a16="http://schemas.microsoft.com/office/drawing/2014/main" id="{C76F47D1-50D4-A65D-6A20-4C374C51902C}"/>
              </a:ext>
            </a:extLst>
          </p:cNvPr>
          <p:cNvSpPr/>
          <p:nvPr/>
        </p:nvSpPr>
        <p:spPr>
          <a:xfrm>
            <a:off x="-688764" y="0"/>
            <a:ext cx="13952276" cy="6857999"/>
          </a:xfrm>
          <a:prstGeom prst="rect">
            <a:avLst/>
          </a:prstGeom>
          <a:solidFill>
            <a:schemeClr val="accent1">
              <a:lumMod val="60000"/>
              <a:lumOff val="4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6" name="TextBox 5">
            <a:extLst>
              <a:ext uri="{FF2B5EF4-FFF2-40B4-BE49-F238E27FC236}">
                <a16:creationId xmlns:a16="http://schemas.microsoft.com/office/drawing/2014/main" id="{A6E1A803-764D-4BDA-ACFC-9C9CC0E026C2}"/>
              </a:ext>
            </a:extLst>
          </p:cNvPr>
          <p:cNvSpPr txBox="1"/>
          <p:nvPr/>
        </p:nvSpPr>
        <p:spPr>
          <a:xfrm>
            <a:off x="3307457" y="3668402"/>
            <a:ext cx="5473705" cy="954107"/>
          </a:xfrm>
          <a:prstGeom prst="rect">
            <a:avLst/>
          </a:prstGeom>
          <a:noFill/>
        </p:spPr>
        <p:txBody>
          <a:bodyPr wrap="square" rtlCol="0">
            <a:spAutoFit/>
          </a:bodyPr>
          <a:lstStyle/>
          <a:p>
            <a:pPr algn="ctr"/>
            <a:r>
              <a:rPr lang="en-US" sz="2000" b="1"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Attica Islands Network of Municipalities</a:t>
            </a:r>
          </a:p>
          <a:p>
            <a:pPr algn="ctr"/>
            <a:r>
              <a:rPr lang="en-US" sz="1400" b="1" i="1" dirty="0">
                <a:solidFill>
                  <a:srgbClr val="385FA5"/>
                </a:solidFill>
                <a:latin typeface="Calibri" panose="020F0502020204030204" pitchFamily="34" charset="0"/>
                <a:ea typeface="Calibri" panose="020F0502020204030204" pitchFamily="34" charset="0"/>
                <a:cs typeface="Times New Roman" panose="02020603050405020304" pitchFamily="18" charset="0"/>
              </a:rPr>
              <a:t>«Blue Growth Incubators Network»</a:t>
            </a:r>
          </a:p>
          <a:p>
            <a:pPr algn="ctr"/>
            <a:endParaRPr lang="el-GR" sz="2000" b="1" i="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3" name="Εικόνα 2">
            <a:extLst>
              <a:ext uri="{FF2B5EF4-FFF2-40B4-BE49-F238E27FC236}">
                <a16:creationId xmlns:a16="http://schemas.microsoft.com/office/drawing/2014/main" id="{1645C864-E8A5-BDFC-89EB-7C0CDF1472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5588" y="694814"/>
            <a:ext cx="2159062" cy="1454150"/>
          </a:xfrm>
          <a:prstGeom prst="rect">
            <a:avLst/>
          </a:prstGeom>
        </p:spPr>
      </p:pic>
      <p:grpSp>
        <p:nvGrpSpPr>
          <p:cNvPr id="26" name="Ομάδα 25">
            <a:extLst>
              <a:ext uri="{FF2B5EF4-FFF2-40B4-BE49-F238E27FC236}">
                <a16:creationId xmlns:a16="http://schemas.microsoft.com/office/drawing/2014/main" id="{707010C1-C452-D05A-852C-7560155A1DE6}"/>
              </a:ext>
            </a:extLst>
          </p:cNvPr>
          <p:cNvGrpSpPr/>
          <p:nvPr/>
        </p:nvGrpSpPr>
        <p:grpSpPr>
          <a:xfrm>
            <a:off x="4450152" y="5803629"/>
            <a:ext cx="3066075" cy="702914"/>
            <a:chOff x="4562962" y="5891114"/>
            <a:chExt cx="3066075" cy="702914"/>
          </a:xfrm>
        </p:grpSpPr>
        <p:sp>
          <p:nvSpPr>
            <p:cNvPr id="25" name="Ορθογώνιο 24">
              <a:extLst>
                <a:ext uri="{FF2B5EF4-FFF2-40B4-BE49-F238E27FC236}">
                  <a16:creationId xmlns:a16="http://schemas.microsoft.com/office/drawing/2014/main" id="{E74193D8-1EB2-4845-9D2F-A0390F5644F4}"/>
                </a:ext>
              </a:extLst>
            </p:cNvPr>
            <p:cNvSpPr/>
            <p:nvPr/>
          </p:nvSpPr>
          <p:spPr>
            <a:xfrm>
              <a:off x="4562962" y="5891114"/>
              <a:ext cx="3066075" cy="7029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5" name="Ομάδα 4">
              <a:extLst>
                <a:ext uri="{FF2B5EF4-FFF2-40B4-BE49-F238E27FC236}">
                  <a16:creationId xmlns:a16="http://schemas.microsoft.com/office/drawing/2014/main" id="{7ADA2328-58B1-0903-C620-80AAB74879B0}"/>
                </a:ext>
              </a:extLst>
            </p:cNvPr>
            <p:cNvGrpSpPr>
              <a:grpSpLocks noChangeAspect="1"/>
            </p:cNvGrpSpPr>
            <p:nvPr/>
          </p:nvGrpSpPr>
          <p:grpSpPr>
            <a:xfrm>
              <a:off x="4661854" y="5958263"/>
              <a:ext cx="2878315" cy="529876"/>
              <a:chOff x="262053" y="5717155"/>
              <a:chExt cx="3436095" cy="632558"/>
            </a:xfrm>
          </p:grpSpPr>
          <p:pic>
            <p:nvPicPr>
              <p:cNvPr id="7" name="Εικόνα 6">
                <a:extLst>
                  <a:ext uri="{FF2B5EF4-FFF2-40B4-BE49-F238E27FC236}">
                    <a16:creationId xmlns:a16="http://schemas.microsoft.com/office/drawing/2014/main" id="{A99AD35B-0963-C5C1-5B52-4CAEA61D251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90858" y="5777505"/>
                <a:ext cx="507290" cy="567822"/>
              </a:xfrm>
              <a:prstGeom prst="rect">
                <a:avLst/>
              </a:prstGeom>
              <a:noFill/>
              <a:ln>
                <a:noFill/>
              </a:ln>
            </p:spPr>
          </p:pic>
          <p:pic>
            <p:nvPicPr>
              <p:cNvPr id="8" name="Εικόνα 7">
                <a:extLst>
                  <a:ext uri="{FF2B5EF4-FFF2-40B4-BE49-F238E27FC236}">
                    <a16:creationId xmlns:a16="http://schemas.microsoft.com/office/drawing/2014/main" id="{25736B13-61F7-06FE-4732-E48EDFE514A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327376" y="5802019"/>
                <a:ext cx="775642" cy="522401"/>
              </a:xfrm>
              <a:prstGeom prst="rect">
                <a:avLst/>
              </a:prstGeom>
            </p:spPr>
          </p:pic>
          <p:pic>
            <p:nvPicPr>
              <p:cNvPr id="9" name="Picture 5">
                <a:extLst>
                  <a:ext uri="{FF2B5EF4-FFF2-40B4-BE49-F238E27FC236}">
                    <a16:creationId xmlns:a16="http://schemas.microsoft.com/office/drawing/2014/main" id="{B36AE19E-DEA1-5E86-B28E-1297912B0E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0386" y="5717155"/>
                <a:ext cx="1154083" cy="628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Εικόνα 9">
                <a:extLst>
                  <a:ext uri="{FF2B5EF4-FFF2-40B4-BE49-F238E27FC236}">
                    <a16:creationId xmlns:a16="http://schemas.microsoft.com/office/drawing/2014/main" id="{BE7BD297-CF56-75FC-7B23-36323D6A7B1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262053" y="5726427"/>
                <a:ext cx="701139" cy="623286"/>
              </a:xfrm>
              <a:prstGeom prst="rect">
                <a:avLst/>
              </a:prstGeom>
            </p:spPr>
          </p:pic>
        </p:grpSp>
      </p:grpSp>
      <p:sp>
        <p:nvSpPr>
          <p:cNvPr id="4" name="TextBox 3">
            <a:extLst>
              <a:ext uri="{FF2B5EF4-FFF2-40B4-BE49-F238E27FC236}">
                <a16:creationId xmlns:a16="http://schemas.microsoft.com/office/drawing/2014/main" id="{0339423E-F83C-98EA-5CDD-4DD8F2723104}"/>
              </a:ext>
            </a:extLst>
          </p:cNvPr>
          <p:cNvSpPr txBox="1"/>
          <p:nvPr/>
        </p:nvSpPr>
        <p:spPr>
          <a:xfrm>
            <a:off x="3307458" y="2945126"/>
            <a:ext cx="5473705" cy="923330"/>
          </a:xfrm>
          <a:prstGeom prst="rect">
            <a:avLst/>
          </a:prstGeom>
          <a:noFill/>
        </p:spPr>
        <p:txBody>
          <a:bodyPr wrap="square" rtlCol="0">
            <a:spAutoFit/>
          </a:bodyPr>
          <a:lstStyle/>
          <a:p>
            <a:pPr algn="ctr"/>
            <a:r>
              <a:rPr lang="en-US" sz="5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 H A N K   Y O U </a:t>
            </a:r>
            <a:endParaRPr lang="el-GR" sz="54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1827832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Εικόνα 11">
            <a:extLst>
              <a:ext uri="{FF2B5EF4-FFF2-40B4-BE49-F238E27FC236}">
                <a16:creationId xmlns:a16="http://schemas.microsoft.com/office/drawing/2014/main" id="{192E072A-6833-4A5D-83B9-C7E2CD7EA4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0707" y="4230633"/>
            <a:ext cx="664780" cy="616641"/>
          </a:xfrm>
          <a:prstGeom prst="rect">
            <a:avLst/>
          </a:prstGeom>
        </p:spPr>
      </p:pic>
      <p:pic>
        <p:nvPicPr>
          <p:cNvPr id="16" name="Εικόνα 15">
            <a:extLst>
              <a:ext uri="{FF2B5EF4-FFF2-40B4-BE49-F238E27FC236}">
                <a16:creationId xmlns:a16="http://schemas.microsoft.com/office/drawing/2014/main" id="{0CF21284-F747-C6D1-1055-ABD82C9ADA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7594" y="249420"/>
            <a:ext cx="1044648" cy="703581"/>
          </a:xfrm>
          <a:prstGeom prst="rect">
            <a:avLst/>
          </a:prstGeom>
        </p:spPr>
      </p:pic>
      <p:pic>
        <p:nvPicPr>
          <p:cNvPr id="3" name="Picture 2">
            <a:extLst>
              <a:ext uri="{FF2B5EF4-FFF2-40B4-BE49-F238E27FC236}">
                <a16:creationId xmlns:a16="http://schemas.microsoft.com/office/drawing/2014/main" id="{C04AA7AA-FCC0-ED28-EF5E-38538CA767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5147035" y="0"/>
            <a:ext cx="5795854" cy="3853047"/>
          </a:xfrm>
          <a:prstGeom prst="roundRect">
            <a:avLst>
              <a:gd name="adj" fmla="val 0"/>
            </a:avLst>
          </a:prstGeom>
          <a:solidFill>
            <a:srgbClr val="FFFFFF">
              <a:shade val="85000"/>
            </a:srgbClr>
          </a:solidFill>
          <a:ln w="19050">
            <a:solidFill>
              <a:schemeClr val="tx1">
                <a:lumMod val="75000"/>
                <a:lumOff val="25000"/>
              </a:schemeClr>
            </a:solidFill>
          </a:ln>
          <a:effectLst/>
        </p:spPr>
      </p:pic>
      <p:sp>
        <p:nvSpPr>
          <p:cNvPr id="13" name="Ορθογώνιο 12">
            <a:extLst>
              <a:ext uri="{FF2B5EF4-FFF2-40B4-BE49-F238E27FC236}">
                <a16:creationId xmlns:a16="http://schemas.microsoft.com/office/drawing/2014/main" id="{759B664A-6EE7-65B5-B817-79726FE1C742}"/>
              </a:ext>
            </a:extLst>
          </p:cNvPr>
          <p:cNvSpPr/>
          <p:nvPr/>
        </p:nvSpPr>
        <p:spPr>
          <a:xfrm>
            <a:off x="5147035" y="6627043"/>
            <a:ext cx="5795854" cy="230957"/>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 name="TextBox 14">
            <a:extLst>
              <a:ext uri="{FF2B5EF4-FFF2-40B4-BE49-F238E27FC236}">
                <a16:creationId xmlns:a16="http://schemas.microsoft.com/office/drawing/2014/main" id="{E5B7F8A7-88AE-E737-7BE1-76AD27043DA8}"/>
              </a:ext>
            </a:extLst>
          </p:cNvPr>
          <p:cNvSpPr txBox="1"/>
          <p:nvPr/>
        </p:nvSpPr>
        <p:spPr>
          <a:xfrm>
            <a:off x="403807" y="5343021"/>
            <a:ext cx="4709160" cy="1200329"/>
          </a:xfrm>
          <a:prstGeom prst="rect">
            <a:avLst/>
          </a:prstGeom>
          <a:noFill/>
        </p:spPr>
        <p:txBody>
          <a:bodyPr wrap="square">
            <a:spAutoFit/>
          </a:bodyPr>
          <a:lstStyle/>
          <a:p>
            <a:pPr algn="ctr"/>
            <a:r>
              <a:rPr lang="en-US" sz="2400" b="1" dirty="0">
                <a:solidFill>
                  <a:schemeClr val="accent1">
                    <a:lumMod val="75000"/>
                  </a:schemeClr>
                </a:solidFill>
              </a:rPr>
              <a:t>13</a:t>
            </a:r>
            <a:r>
              <a:rPr lang="en-US" sz="2400" b="1" strike="noStrike" dirty="0">
                <a:solidFill>
                  <a:schemeClr val="accent1">
                    <a:lumMod val="75000"/>
                  </a:schemeClr>
                </a:solidFill>
                <a:effectLst/>
              </a:rPr>
              <a:t>.000.000 </a:t>
            </a:r>
            <a:r>
              <a:rPr lang="el-GR" sz="2400" b="1" strike="noStrike" dirty="0">
                <a:solidFill>
                  <a:schemeClr val="accent1">
                    <a:lumMod val="75000"/>
                  </a:schemeClr>
                </a:solidFill>
                <a:effectLst/>
              </a:rPr>
              <a:t>€</a:t>
            </a:r>
            <a:endParaRPr lang="en-US" sz="2400" b="1" strike="noStrike" dirty="0">
              <a:solidFill>
                <a:schemeClr val="accent1">
                  <a:lumMod val="75000"/>
                </a:schemeClr>
              </a:solidFill>
              <a:effectLst/>
            </a:endParaRPr>
          </a:p>
          <a:p>
            <a:pPr algn="ctr"/>
            <a:r>
              <a:rPr lang="en-US" sz="2400" b="1" dirty="0">
                <a:solidFill>
                  <a:schemeClr val="accent1">
                    <a:lumMod val="75000"/>
                  </a:schemeClr>
                </a:solidFill>
              </a:rPr>
              <a:t>+</a:t>
            </a:r>
          </a:p>
          <a:p>
            <a:pPr algn="ctr"/>
            <a:r>
              <a:rPr lang="en-US" sz="2400" b="1" strike="noStrike" dirty="0">
                <a:solidFill>
                  <a:schemeClr val="accent1">
                    <a:lumMod val="75000"/>
                  </a:schemeClr>
                </a:solidFill>
                <a:effectLst/>
              </a:rPr>
              <a:t>21.000.000 </a:t>
            </a:r>
            <a:r>
              <a:rPr lang="el-GR" sz="2400" b="1" strike="noStrike" dirty="0">
                <a:solidFill>
                  <a:schemeClr val="accent1">
                    <a:lumMod val="75000"/>
                  </a:schemeClr>
                </a:solidFill>
                <a:effectLst/>
              </a:rPr>
              <a:t>€</a:t>
            </a:r>
          </a:p>
        </p:txBody>
      </p:sp>
      <p:sp>
        <p:nvSpPr>
          <p:cNvPr id="17" name="TextBox 16">
            <a:extLst>
              <a:ext uri="{FF2B5EF4-FFF2-40B4-BE49-F238E27FC236}">
                <a16:creationId xmlns:a16="http://schemas.microsoft.com/office/drawing/2014/main" id="{6F65FFE5-EA9D-7CA1-CE72-3F4BCB2F69A9}"/>
              </a:ext>
            </a:extLst>
          </p:cNvPr>
          <p:cNvSpPr txBox="1"/>
          <p:nvPr/>
        </p:nvSpPr>
        <p:spPr>
          <a:xfrm>
            <a:off x="7204781" y="5097952"/>
            <a:ext cx="1680041" cy="861774"/>
          </a:xfrm>
          <a:prstGeom prst="rect">
            <a:avLst/>
          </a:prstGeom>
          <a:noFill/>
        </p:spPr>
        <p:txBody>
          <a:bodyPr wrap="square">
            <a:spAutoFit/>
          </a:bodyPr>
          <a:lstStyle>
            <a:defPPr>
              <a:defRPr lang="el-GR"/>
            </a:defPPr>
            <a:lvl1pPr algn="ctr">
              <a:defRPr sz="1000" i="0" u="none" strike="noStrike">
                <a:solidFill>
                  <a:srgbClr val="000000"/>
                </a:solidFill>
                <a:effectLst/>
              </a:defRPr>
            </a:lvl1pPr>
          </a:lstStyle>
          <a:p>
            <a:r>
              <a:rPr lang="el-GR" sz="4000" b="1" dirty="0">
                <a:solidFill>
                  <a:schemeClr val="accent1">
                    <a:lumMod val="75000"/>
                  </a:schemeClr>
                </a:solidFill>
              </a:rPr>
              <a:t>10</a:t>
            </a:r>
            <a:r>
              <a:rPr lang="el-GR" sz="4000" dirty="0"/>
              <a:t> </a:t>
            </a:r>
          </a:p>
          <a:p>
            <a:r>
              <a:rPr lang="en-US" dirty="0"/>
              <a:t>Social actors</a:t>
            </a:r>
          </a:p>
        </p:txBody>
      </p:sp>
      <p:sp>
        <p:nvSpPr>
          <p:cNvPr id="18" name="TextBox 17">
            <a:extLst>
              <a:ext uri="{FF2B5EF4-FFF2-40B4-BE49-F238E27FC236}">
                <a16:creationId xmlns:a16="http://schemas.microsoft.com/office/drawing/2014/main" id="{F39FA94E-63CF-01D3-FF15-621BBB0F7BC7}"/>
              </a:ext>
            </a:extLst>
          </p:cNvPr>
          <p:cNvSpPr txBox="1"/>
          <p:nvPr/>
        </p:nvSpPr>
        <p:spPr>
          <a:xfrm>
            <a:off x="8983900" y="5093965"/>
            <a:ext cx="1680041" cy="1015663"/>
          </a:xfrm>
          <a:prstGeom prst="rect">
            <a:avLst/>
          </a:prstGeom>
          <a:noFill/>
        </p:spPr>
        <p:txBody>
          <a:bodyPr wrap="square">
            <a:spAutoFit/>
          </a:bodyPr>
          <a:lstStyle>
            <a:defPPr>
              <a:defRPr lang="el-GR"/>
            </a:defPPr>
            <a:lvl1pPr algn="ctr">
              <a:defRPr sz="1000" i="0" u="none" strike="noStrike">
                <a:solidFill>
                  <a:srgbClr val="000000"/>
                </a:solidFill>
                <a:effectLst/>
              </a:defRPr>
            </a:lvl1pPr>
          </a:lstStyle>
          <a:p>
            <a:r>
              <a:rPr lang="el-GR" sz="4000" b="1" dirty="0">
                <a:solidFill>
                  <a:schemeClr val="accent1">
                    <a:lumMod val="75000"/>
                  </a:schemeClr>
                </a:solidFill>
              </a:rPr>
              <a:t>1</a:t>
            </a:r>
            <a:r>
              <a:rPr lang="el-GR" sz="2400" dirty="0"/>
              <a:t> </a:t>
            </a:r>
          </a:p>
          <a:p>
            <a:r>
              <a:rPr lang="en-US" dirty="0"/>
              <a:t>Development SA organization</a:t>
            </a:r>
          </a:p>
        </p:txBody>
      </p:sp>
      <p:sp>
        <p:nvSpPr>
          <p:cNvPr id="20" name="TextBox 19">
            <a:extLst>
              <a:ext uri="{FF2B5EF4-FFF2-40B4-BE49-F238E27FC236}">
                <a16:creationId xmlns:a16="http://schemas.microsoft.com/office/drawing/2014/main" id="{DDE241F1-A8D5-A69D-15E5-605CB7501EBC}"/>
              </a:ext>
            </a:extLst>
          </p:cNvPr>
          <p:cNvSpPr txBox="1"/>
          <p:nvPr/>
        </p:nvSpPr>
        <p:spPr>
          <a:xfrm>
            <a:off x="1027594" y="1091238"/>
            <a:ext cx="3461587" cy="461665"/>
          </a:xfrm>
          <a:prstGeom prst="rect">
            <a:avLst/>
          </a:prstGeom>
          <a:noFill/>
        </p:spPr>
        <p:txBody>
          <a:bodyPr wrap="square" rtlCol="0">
            <a:spAutoFit/>
          </a:bodyPr>
          <a:lstStyle/>
          <a:p>
            <a:r>
              <a:rPr lang="en-US" sz="2400" b="1" i="1" dirty="0">
                <a:effectLst/>
                <a:latin typeface="Calibri" panose="020F0502020204030204" pitchFamily="34" charset="0"/>
                <a:ea typeface="Calibri" panose="020F0502020204030204" pitchFamily="34" charset="0"/>
                <a:cs typeface="Times New Roman" panose="02020603050405020304" pitchFamily="18" charset="0"/>
              </a:rPr>
              <a:t>About Our Company </a:t>
            </a:r>
            <a:endParaRPr lang="el-GR" sz="2400" b="1" i="1" dirty="0">
              <a:latin typeface="Calibri" panose="020F0502020204030204" pitchFamily="34" charset="0"/>
              <a:ea typeface="Calibri" panose="020F0502020204030204" pitchFamily="34" charset="0"/>
              <a:cs typeface="Times New Roman" panose="02020603050405020304" pitchFamily="18" charset="0"/>
            </a:endParaRPr>
          </a:p>
        </p:txBody>
      </p:sp>
      <p:cxnSp>
        <p:nvCxnSpPr>
          <p:cNvPr id="21" name="Ευθεία γραμμή σύνδεσης 20">
            <a:extLst>
              <a:ext uri="{FF2B5EF4-FFF2-40B4-BE49-F238E27FC236}">
                <a16:creationId xmlns:a16="http://schemas.microsoft.com/office/drawing/2014/main" id="{C2BDABD9-0930-C24A-02F4-933720996C56}"/>
              </a:ext>
            </a:extLst>
          </p:cNvPr>
          <p:cNvCxnSpPr>
            <a:cxnSpLocks/>
          </p:cNvCxnSpPr>
          <p:nvPr/>
        </p:nvCxnSpPr>
        <p:spPr>
          <a:xfrm>
            <a:off x="1069752" y="1638882"/>
            <a:ext cx="592483" cy="0"/>
          </a:xfrm>
          <a:prstGeom prst="line">
            <a:avLst/>
          </a:prstGeom>
          <a:ln w="381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36" name="Ομάδα 35">
            <a:extLst>
              <a:ext uri="{FF2B5EF4-FFF2-40B4-BE49-F238E27FC236}">
                <a16:creationId xmlns:a16="http://schemas.microsoft.com/office/drawing/2014/main" id="{FDACB792-A796-57CA-69C4-DB5BBE82B3E6}"/>
              </a:ext>
            </a:extLst>
          </p:cNvPr>
          <p:cNvGrpSpPr>
            <a:grpSpLocks noChangeAspect="1"/>
          </p:cNvGrpSpPr>
          <p:nvPr/>
        </p:nvGrpSpPr>
        <p:grpSpPr>
          <a:xfrm>
            <a:off x="2619635" y="4004270"/>
            <a:ext cx="1093682" cy="1093682"/>
            <a:chOff x="920049" y="2490684"/>
            <a:chExt cx="1643493" cy="1643493"/>
          </a:xfrm>
        </p:grpSpPr>
        <p:pic>
          <p:nvPicPr>
            <p:cNvPr id="34" name="Γραφικό 33" descr="Κύκλος με βέλος">
              <a:extLst>
                <a:ext uri="{FF2B5EF4-FFF2-40B4-BE49-F238E27FC236}">
                  <a16:creationId xmlns:a16="http://schemas.microsoft.com/office/drawing/2014/main" id="{B382BC0C-D6C6-D3AC-AF65-0C15EFC056B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20049" y="2490684"/>
              <a:ext cx="1643493" cy="1643493"/>
            </a:xfrm>
            <a:prstGeom prst="rect">
              <a:avLst/>
            </a:prstGeom>
          </p:spPr>
        </p:pic>
        <p:pic>
          <p:nvPicPr>
            <p:cNvPr id="35" name="Γραφικό 34" descr="Εργαλεία">
              <a:extLst>
                <a:ext uri="{FF2B5EF4-FFF2-40B4-BE49-F238E27FC236}">
                  <a16:creationId xmlns:a16="http://schemas.microsoft.com/office/drawing/2014/main" id="{EC84F323-FE32-5D90-39F2-3DF1ABAA7F2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511019" y="3071715"/>
              <a:ext cx="461555" cy="461555"/>
            </a:xfrm>
            <a:prstGeom prst="rect">
              <a:avLst/>
            </a:prstGeom>
          </p:spPr>
        </p:pic>
      </p:grpSp>
      <p:sp>
        <p:nvSpPr>
          <p:cNvPr id="37" name="TextBox 36">
            <a:extLst>
              <a:ext uri="{FF2B5EF4-FFF2-40B4-BE49-F238E27FC236}">
                <a16:creationId xmlns:a16="http://schemas.microsoft.com/office/drawing/2014/main" id="{9E11A59B-8778-3D74-728A-E65EDD5CA492}"/>
              </a:ext>
            </a:extLst>
          </p:cNvPr>
          <p:cNvSpPr txBox="1"/>
          <p:nvPr/>
        </p:nvSpPr>
        <p:spPr>
          <a:xfrm>
            <a:off x="1027594" y="2246380"/>
            <a:ext cx="3419429" cy="1685077"/>
          </a:xfrm>
          <a:prstGeom prst="rect">
            <a:avLst/>
          </a:prstGeom>
          <a:noFill/>
        </p:spPr>
        <p:txBody>
          <a:bodyPr wrap="square">
            <a:spAutoFit/>
          </a:bodyPr>
          <a:lstStyle/>
          <a:p>
            <a:pPr algn="just"/>
            <a:r>
              <a:rPr lang="en-US" sz="1450" dirty="0"/>
              <a:t>Our company consist of the </a:t>
            </a:r>
            <a:r>
              <a:rPr lang="en-US" sz="1450" b="1" dirty="0"/>
              <a:t>CLLD/LEADER </a:t>
            </a:r>
            <a:r>
              <a:rPr lang="en-US" sz="1450" dirty="0"/>
              <a:t>and our </a:t>
            </a:r>
            <a:r>
              <a:rPr lang="en-US" sz="1450" b="1" dirty="0"/>
              <a:t>Technical Support</a:t>
            </a:r>
            <a:r>
              <a:rPr lang="en-US" sz="1450" dirty="0"/>
              <a:t>. Its purpose is social and developmental and in no case it is considered as profit / commercial.</a:t>
            </a:r>
            <a:endParaRPr lang="en-US" sz="1400" dirty="0"/>
          </a:p>
          <a:p>
            <a:pPr algn="just"/>
            <a:endParaRPr lang="en-US" sz="1400" dirty="0"/>
          </a:p>
          <a:p>
            <a:pPr algn="just"/>
            <a:r>
              <a:rPr lang="en-US" sz="1050" dirty="0"/>
              <a:t>It has become a </a:t>
            </a:r>
            <a:r>
              <a:rPr lang="en-US" sz="1050" b="1" dirty="0"/>
              <a:t>LAG</a:t>
            </a:r>
            <a:r>
              <a:rPr lang="en-US" sz="1050" dirty="0"/>
              <a:t> and a</a:t>
            </a:r>
            <a:r>
              <a:rPr lang="en-US" sz="1050" b="1" dirty="0"/>
              <a:t> FLAG </a:t>
            </a:r>
            <a:r>
              <a:rPr lang="en-US" sz="1050" dirty="0"/>
              <a:t>and</a:t>
            </a:r>
            <a:r>
              <a:rPr lang="en-US" sz="1050" b="1" dirty="0"/>
              <a:t> a</a:t>
            </a:r>
            <a:r>
              <a:rPr lang="en-US" sz="1050" dirty="0"/>
              <a:t>nother purpose of the Company is to develop international networking partnerships for integrated rural and urban development.</a:t>
            </a:r>
          </a:p>
        </p:txBody>
      </p:sp>
      <p:sp>
        <p:nvSpPr>
          <p:cNvPr id="44" name="TextBox 43">
            <a:extLst>
              <a:ext uri="{FF2B5EF4-FFF2-40B4-BE49-F238E27FC236}">
                <a16:creationId xmlns:a16="http://schemas.microsoft.com/office/drawing/2014/main" id="{200172F2-F19B-F3B3-1602-43444ED2FE68}"/>
              </a:ext>
            </a:extLst>
          </p:cNvPr>
          <p:cNvSpPr txBox="1"/>
          <p:nvPr/>
        </p:nvSpPr>
        <p:spPr>
          <a:xfrm>
            <a:off x="5425662" y="5093965"/>
            <a:ext cx="1680041" cy="861774"/>
          </a:xfrm>
          <a:prstGeom prst="rect">
            <a:avLst/>
          </a:prstGeom>
          <a:noFill/>
        </p:spPr>
        <p:txBody>
          <a:bodyPr wrap="square">
            <a:spAutoFit/>
          </a:bodyPr>
          <a:lstStyle/>
          <a:p>
            <a:pPr algn="ctr"/>
            <a:r>
              <a:rPr lang="el-GR" sz="4000" b="1" strike="noStrike" dirty="0">
                <a:solidFill>
                  <a:schemeClr val="accent1">
                    <a:lumMod val="75000"/>
                  </a:schemeClr>
                </a:solidFill>
                <a:effectLst/>
              </a:rPr>
              <a:t>8</a:t>
            </a:r>
          </a:p>
          <a:p>
            <a:pPr algn="ctr"/>
            <a:r>
              <a:rPr lang="en-US" sz="1000" strike="noStrike" dirty="0">
                <a:solidFill>
                  <a:srgbClr val="000000"/>
                </a:solidFill>
                <a:effectLst/>
              </a:rPr>
              <a:t>Municipalities</a:t>
            </a:r>
            <a:endParaRPr lang="en-US" sz="1000" dirty="0"/>
          </a:p>
        </p:txBody>
      </p:sp>
      <p:cxnSp>
        <p:nvCxnSpPr>
          <p:cNvPr id="46" name="Ευθεία γραμμή σύνδεσης 45">
            <a:extLst>
              <a:ext uri="{FF2B5EF4-FFF2-40B4-BE49-F238E27FC236}">
                <a16:creationId xmlns:a16="http://schemas.microsoft.com/office/drawing/2014/main" id="{B458E9F0-4F68-5B8B-9C80-E06F70432240}"/>
              </a:ext>
            </a:extLst>
          </p:cNvPr>
          <p:cNvCxnSpPr>
            <a:cxnSpLocks/>
          </p:cNvCxnSpPr>
          <p:nvPr/>
        </p:nvCxnSpPr>
        <p:spPr>
          <a:xfrm>
            <a:off x="5950742" y="4221395"/>
            <a:ext cx="4060679" cy="0"/>
          </a:xfrm>
          <a:prstGeom prst="line">
            <a:avLst/>
          </a:prstGeom>
          <a:ln w="381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0" name="Εικόνα 9">
            <a:extLst>
              <a:ext uri="{FF2B5EF4-FFF2-40B4-BE49-F238E27FC236}">
                <a16:creationId xmlns:a16="http://schemas.microsoft.com/office/drawing/2014/main" id="{65703917-E35E-A51F-628E-5FA71DF214C3}"/>
              </a:ext>
            </a:extLst>
          </p:cNvPr>
          <p:cNvPicPr>
            <a:picLocks noChangeAspect="1"/>
          </p:cNvPicPr>
          <p:nvPr/>
        </p:nvPicPr>
        <p:blipFill>
          <a:blip r:embed="rId10"/>
          <a:stretch>
            <a:fillRect/>
          </a:stretch>
        </p:blipFill>
        <p:spPr>
          <a:xfrm>
            <a:off x="2213097" y="285660"/>
            <a:ext cx="2710344" cy="619662"/>
          </a:xfrm>
          <a:prstGeom prst="rect">
            <a:avLst/>
          </a:prstGeom>
        </p:spPr>
      </p:pic>
    </p:spTree>
    <p:extLst>
      <p:ext uri="{BB962C8B-B14F-4D97-AF65-F5344CB8AC3E}">
        <p14:creationId xmlns:p14="http://schemas.microsoft.com/office/powerpoint/2010/main" val="827648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53" presetClass="entr" presetSubtype="16"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anim calcmode="lin" valueType="num">
                                      <p:cBhvr>
                                        <p:cTn id="9" dur="500" fill="hold"/>
                                        <p:tgtEl>
                                          <p:spTgt spid="15"/>
                                        </p:tgtEl>
                                        <p:attrNameLst>
                                          <p:attrName>ppt_w</p:attrName>
                                        </p:attrNameLst>
                                      </p:cBhvr>
                                      <p:tavLst>
                                        <p:tav tm="0">
                                          <p:val>
                                            <p:fltVal val="0"/>
                                          </p:val>
                                        </p:tav>
                                        <p:tav tm="100000">
                                          <p:val>
                                            <p:strVal val="#ppt_w"/>
                                          </p:val>
                                        </p:tav>
                                      </p:tavLst>
                                    </p:anim>
                                    <p:anim calcmode="lin" valueType="num">
                                      <p:cBhvr>
                                        <p:cTn id="10" dur="500" fill="hold"/>
                                        <p:tgtEl>
                                          <p:spTgt spid="15"/>
                                        </p:tgtEl>
                                        <p:attrNameLst>
                                          <p:attrName>ppt_h</p:attrName>
                                        </p:attrNameLst>
                                      </p:cBhvr>
                                      <p:tavLst>
                                        <p:tav tm="0">
                                          <p:val>
                                            <p:fltVal val="0"/>
                                          </p:val>
                                        </p:tav>
                                        <p:tav tm="100000">
                                          <p:val>
                                            <p:strVal val="#ppt_h"/>
                                          </p:val>
                                        </p:tav>
                                      </p:tavLst>
                                    </p:anim>
                                    <p:animEffect transition="in" filter="fade">
                                      <p:cBhvr>
                                        <p:cTn id="11" dur="500"/>
                                        <p:tgtEl>
                                          <p:spTgt spid="15"/>
                                        </p:tgtEl>
                                      </p:cBhvr>
                                    </p:animEffect>
                                  </p:childTnLst>
                                </p:cTn>
                              </p:par>
                              <p:par>
                                <p:cTn id="12" presetID="53" presetClass="entr" presetSubtype="16"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fltVal val="0"/>
                                          </p:val>
                                        </p:tav>
                                        <p:tav tm="100000">
                                          <p:val>
                                            <p:strVal val="#ppt_w"/>
                                          </p:val>
                                        </p:tav>
                                      </p:tavLst>
                                    </p:anim>
                                    <p:anim calcmode="lin" valueType="num">
                                      <p:cBhvr>
                                        <p:cTn id="15" dur="500" fill="hold"/>
                                        <p:tgtEl>
                                          <p:spTgt spid="17"/>
                                        </p:tgtEl>
                                        <p:attrNameLst>
                                          <p:attrName>ppt_h</p:attrName>
                                        </p:attrNameLst>
                                      </p:cBhvr>
                                      <p:tavLst>
                                        <p:tav tm="0">
                                          <p:val>
                                            <p:fltVal val="0"/>
                                          </p:val>
                                        </p:tav>
                                        <p:tav tm="100000">
                                          <p:val>
                                            <p:strVal val="#ppt_h"/>
                                          </p:val>
                                        </p:tav>
                                      </p:tavLst>
                                    </p:anim>
                                    <p:animEffect transition="in" filter="fade">
                                      <p:cBhvr>
                                        <p:cTn id="16" dur="500"/>
                                        <p:tgtEl>
                                          <p:spTgt spid="17"/>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500" fill="hold"/>
                                        <p:tgtEl>
                                          <p:spTgt spid="18"/>
                                        </p:tgtEl>
                                        <p:attrNameLst>
                                          <p:attrName>ppt_w</p:attrName>
                                        </p:attrNameLst>
                                      </p:cBhvr>
                                      <p:tavLst>
                                        <p:tav tm="0">
                                          <p:val>
                                            <p:fltVal val="0"/>
                                          </p:val>
                                        </p:tav>
                                        <p:tav tm="100000">
                                          <p:val>
                                            <p:strVal val="#ppt_w"/>
                                          </p:val>
                                        </p:tav>
                                      </p:tavLst>
                                    </p:anim>
                                    <p:anim calcmode="lin" valueType="num">
                                      <p:cBhvr>
                                        <p:cTn id="20" dur="500" fill="hold"/>
                                        <p:tgtEl>
                                          <p:spTgt spid="18"/>
                                        </p:tgtEl>
                                        <p:attrNameLst>
                                          <p:attrName>ppt_h</p:attrName>
                                        </p:attrNameLst>
                                      </p:cBhvr>
                                      <p:tavLst>
                                        <p:tav tm="0">
                                          <p:val>
                                            <p:fltVal val="0"/>
                                          </p:val>
                                        </p:tav>
                                        <p:tav tm="100000">
                                          <p:val>
                                            <p:strVal val="#ppt_h"/>
                                          </p:val>
                                        </p:tav>
                                      </p:tavLst>
                                    </p:anim>
                                    <p:animEffect transition="in" filter="fade">
                                      <p:cBhvr>
                                        <p:cTn id="21" dur="500"/>
                                        <p:tgtEl>
                                          <p:spTgt spid="18"/>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37"/>
                                        </p:tgtEl>
                                        <p:attrNameLst>
                                          <p:attrName>style.visibility</p:attrName>
                                        </p:attrNameLst>
                                      </p:cBhvr>
                                      <p:to>
                                        <p:strVal val="visible"/>
                                      </p:to>
                                    </p:set>
                                    <p:anim calcmode="lin" valueType="num">
                                      <p:cBhvr>
                                        <p:cTn id="24" dur="500" fill="hold"/>
                                        <p:tgtEl>
                                          <p:spTgt spid="37"/>
                                        </p:tgtEl>
                                        <p:attrNameLst>
                                          <p:attrName>ppt_w</p:attrName>
                                        </p:attrNameLst>
                                      </p:cBhvr>
                                      <p:tavLst>
                                        <p:tav tm="0">
                                          <p:val>
                                            <p:fltVal val="0"/>
                                          </p:val>
                                        </p:tav>
                                        <p:tav tm="100000">
                                          <p:val>
                                            <p:strVal val="#ppt_w"/>
                                          </p:val>
                                        </p:tav>
                                      </p:tavLst>
                                    </p:anim>
                                    <p:anim calcmode="lin" valueType="num">
                                      <p:cBhvr>
                                        <p:cTn id="25" dur="500" fill="hold"/>
                                        <p:tgtEl>
                                          <p:spTgt spid="37"/>
                                        </p:tgtEl>
                                        <p:attrNameLst>
                                          <p:attrName>ppt_h</p:attrName>
                                        </p:attrNameLst>
                                      </p:cBhvr>
                                      <p:tavLst>
                                        <p:tav tm="0">
                                          <p:val>
                                            <p:fltVal val="0"/>
                                          </p:val>
                                        </p:tav>
                                        <p:tav tm="100000">
                                          <p:val>
                                            <p:strVal val="#ppt_h"/>
                                          </p:val>
                                        </p:tav>
                                      </p:tavLst>
                                    </p:anim>
                                    <p:animEffect transition="in" filter="fade">
                                      <p:cBhvr>
                                        <p:cTn id="26" dur="500"/>
                                        <p:tgtEl>
                                          <p:spTgt spid="37"/>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44"/>
                                        </p:tgtEl>
                                        <p:attrNameLst>
                                          <p:attrName>style.visibility</p:attrName>
                                        </p:attrNameLst>
                                      </p:cBhvr>
                                      <p:to>
                                        <p:strVal val="visible"/>
                                      </p:to>
                                    </p:set>
                                    <p:anim calcmode="lin" valueType="num">
                                      <p:cBhvr>
                                        <p:cTn id="29" dur="500" fill="hold"/>
                                        <p:tgtEl>
                                          <p:spTgt spid="44"/>
                                        </p:tgtEl>
                                        <p:attrNameLst>
                                          <p:attrName>ppt_w</p:attrName>
                                        </p:attrNameLst>
                                      </p:cBhvr>
                                      <p:tavLst>
                                        <p:tav tm="0">
                                          <p:val>
                                            <p:fltVal val="0"/>
                                          </p:val>
                                        </p:tav>
                                        <p:tav tm="100000">
                                          <p:val>
                                            <p:strVal val="#ppt_w"/>
                                          </p:val>
                                        </p:tav>
                                      </p:tavLst>
                                    </p:anim>
                                    <p:anim calcmode="lin" valueType="num">
                                      <p:cBhvr>
                                        <p:cTn id="30" dur="500" fill="hold"/>
                                        <p:tgtEl>
                                          <p:spTgt spid="44"/>
                                        </p:tgtEl>
                                        <p:attrNameLst>
                                          <p:attrName>ppt_h</p:attrName>
                                        </p:attrNameLst>
                                      </p:cBhvr>
                                      <p:tavLst>
                                        <p:tav tm="0">
                                          <p:val>
                                            <p:fltVal val="0"/>
                                          </p:val>
                                        </p:tav>
                                        <p:tav tm="100000">
                                          <p:val>
                                            <p:strVal val="#ppt_h"/>
                                          </p:val>
                                        </p:tav>
                                      </p:tavLst>
                                    </p:anim>
                                    <p:animEffect transition="in" filter="fade">
                                      <p:cBhvr>
                                        <p:cTn id="31"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P spid="37" grpId="0"/>
      <p:bldP spid="4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Εικόνα 15">
            <a:extLst>
              <a:ext uri="{FF2B5EF4-FFF2-40B4-BE49-F238E27FC236}">
                <a16:creationId xmlns:a16="http://schemas.microsoft.com/office/drawing/2014/main" id="{0CF21284-F747-C6D1-1055-ABD82C9ADA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7594" y="249420"/>
            <a:ext cx="1044648" cy="703581"/>
          </a:xfrm>
          <a:prstGeom prst="rect">
            <a:avLst/>
          </a:prstGeom>
        </p:spPr>
      </p:pic>
      <p:pic>
        <p:nvPicPr>
          <p:cNvPr id="3" name="Picture 2">
            <a:extLst>
              <a:ext uri="{FF2B5EF4-FFF2-40B4-BE49-F238E27FC236}">
                <a16:creationId xmlns:a16="http://schemas.microsoft.com/office/drawing/2014/main" id="{C04AA7AA-FCC0-ED28-EF5E-38538CA767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5147035" y="0"/>
            <a:ext cx="5795854" cy="3853047"/>
          </a:xfrm>
          <a:prstGeom prst="roundRect">
            <a:avLst>
              <a:gd name="adj" fmla="val 0"/>
            </a:avLst>
          </a:prstGeom>
          <a:solidFill>
            <a:srgbClr val="FFFFFF">
              <a:shade val="85000"/>
            </a:srgbClr>
          </a:solidFill>
          <a:ln w="19050">
            <a:solidFill>
              <a:schemeClr val="tx1">
                <a:lumMod val="75000"/>
                <a:lumOff val="25000"/>
              </a:schemeClr>
            </a:solidFill>
          </a:ln>
          <a:effectLst/>
        </p:spPr>
      </p:pic>
      <p:sp>
        <p:nvSpPr>
          <p:cNvPr id="13" name="Ορθογώνιο 12">
            <a:extLst>
              <a:ext uri="{FF2B5EF4-FFF2-40B4-BE49-F238E27FC236}">
                <a16:creationId xmlns:a16="http://schemas.microsoft.com/office/drawing/2014/main" id="{759B664A-6EE7-65B5-B817-79726FE1C742}"/>
              </a:ext>
            </a:extLst>
          </p:cNvPr>
          <p:cNvSpPr/>
          <p:nvPr/>
        </p:nvSpPr>
        <p:spPr>
          <a:xfrm>
            <a:off x="5147035" y="6627043"/>
            <a:ext cx="5795854" cy="230957"/>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0" name="TextBox 19">
            <a:extLst>
              <a:ext uri="{FF2B5EF4-FFF2-40B4-BE49-F238E27FC236}">
                <a16:creationId xmlns:a16="http://schemas.microsoft.com/office/drawing/2014/main" id="{DDE241F1-A8D5-A69D-15E5-605CB7501EBC}"/>
              </a:ext>
            </a:extLst>
          </p:cNvPr>
          <p:cNvSpPr txBox="1"/>
          <p:nvPr/>
        </p:nvSpPr>
        <p:spPr>
          <a:xfrm>
            <a:off x="1027594" y="841653"/>
            <a:ext cx="3461587" cy="646331"/>
          </a:xfrm>
          <a:prstGeom prst="rect">
            <a:avLst/>
          </a:prstGeom>
          <a:noFill/>
        </p:spPr>
        <p:txBody>
          <a:bodyPr wrap="square" rtlCol="0">
            <a:spAutoFit/>
          </a:bodyPr>
          <a:lstStyle/>
          <a:p>
            <a:r>
              <a:rPr lang="en-US" sz="3600" b="1" i="1" dirty="0">
                <a:effectLst/>
                <a:latin typeface="Calibri" panose="020F0502020204030204" pitchFamily="34" charset="0"/>
                <a:ea typeface="Calibri" panose="020F0502020204030204" pitchFamily="34" charset="0"/>
                <a:cs typeface="Times New Roman" panose="02020603050405020304" pitchFamily="18" charset="0"/>
              </a:rPr>
              <a:t>The inspiration</a:t>
            </a:r>
            <a:r>
              <a:rPr lang="en-US" sz="2400" b="1" i="1" dirty="0">
                <a:effectLst/>
                <a:latin typeface="Calibri" panose="020F0502020204030204" pitchFamily="34" charset="0"/>
                <a:ea typeface="Calibri" panose="020F0502020204030204" pitchFamily="34" charset="0"/>
                <a:cs typeface="Times New Roman" panose="02020603050405020304" pitchFamily="18" charset="0"/>
              </a:rPr>
              <a:t>  </a:t>
            </a:r>
            <a:endParaRPr lang="el-GR" sz="2400" b="1" i="1" dirty="0">
              <a:latin typeface="Calibri" panose="020F0502020204030204" pitchFamily="34" charset="0"/>
              <a:ea typeface="Calibri" panose="020F0502020204030204" pitchFamily="34" charset="0"/>
              <a:cs typeface="Times New Roman" panose="02020603050405020304" pitchFamily="18" charset="0"/>
            </a:endParaRPr>
          </a:p>
        </p:txBody>
      </p:sp>
      <p:sp>
        <p:nvSpPr>
          <p:cNvPr id="37" name="TextBox 36">
            <a:extLst>
              <a:ext uri="{FF2B5EF4-FFF2-40B4-BE49-F238E27FC236}">
                <a16:creationId xmlns:a16="http://schemas.microsoft.com/office/drawing/2014/main" id="{9E11A59B-8778-3D74-728A-E65EDD5CA492}"/>
              </a:ext>
            </a:extLst>
          </p:cNvPr>
          <p:cNvSpPr txBox="1"/>
          <p:nvPr/>
        </p:nvSpPr>
        <p:spPr>
          <a:xfrm>
            <a:off x="689960" y="4064865"/>
            <a:ext cx="9982215" cy="1815882"/>
          </a:xfrm>
          <a:prstGeom prst="rect">
            <a:avLst/>
          </a:prstGeom>
          <a:noFill/>
        </p:spPr>
        <p:txBody>
          <a:bodyPr wrap="square">
            <a:spAutoFit/>
          </a:bodyPr>
          <a:lstStyle/>
          <a:p>
            <a:pPr algn="just"/>
            <a:r>
              <a:rPr lang="en-US" sz="2800" dirty="0"/>
              <a:t>At 2016 the main motivation: The realization that around area of Parnonas, were aquaculture is developed, there were no companies to support supplies, feed and other supplements, or even training for people who could work in the enterprises. </a:t>
            </a:r>
          </a:p>
        </p:txBody>
      </p:sp>
      <p:pic>
        <p:nvPicPr>
          <p:cNvPr id="10" name="Εικόνα 9">
            <a:extLst>
              <a:ext uri="{FF2B5EF4-FFF2-40B4-BE49-F238E27FC236}">
                <a16:creationId xmlns:a16="http://schemas.microsoft.com/office/drawing/2014/main" id="{65703917-E35E-A51F-628E-5FA71DF214C3}"/>
              </a:ext>
            </a:extLst>
          </p:cNvPr>
          <p:cNvPicPr>
            <a:picLocks noChangeAspect="1"/>
          </p:cNvPicPr>
          <p:nvPr/>
        </p:nvPicPr>
        <p:blipFill>
          <a:blip r:embed="rId5"/>
          <a:stretch>
            <a:fillRect/>
          </a:stretch>
        </p:blipFill>
        <p:spPr>
          <a:xfrm>
            <a:off x="2213097" y="285660"/>
            <a:ext cx="2710344" cy="619662"/>
          </a:xfrm>
          <a:prstGeom prst="rect">
            <a:avLst/>
          </a:prstGeom>
        </p:spPr>
      </p:pic>
      <p:sp>
        <p:nvSpPr>
          <p:cNvPr id="2" name="TextBox 1">
            <a:extLst>
              <a:ext uri="{FF2B5EF4-FFF2-40B4-BE49-F238E27FC236}">
                <a16:creationId xmlns:a16="http://schemas.microsoft.com/office/drawing/2014/main" id="{941C8D4A-B392-DA6D-9C43-2385F1F5AF55}"/>
              </a:ext>
            </a:extLst>
          </p:cNvPr>
          <p:cNvSpPr txBox="1"/>
          <p:nvPr/>
        </p:nvSpPr>
        <p:spPr>
          <a:xfrm>
            <a:off x="689960" y="1487984"/>
            <a:ext cx="4372295" cy="2677656"/>
          </a:xfrm>
          <a:prstGeom prst="rect">
            <a:avLst/>
          </a:prstGeom>
          <a:noFill/>
        </p:spPr>
        <p:txBody>
          <a:bodyPr wrap="square" rtlCol="0">
            <a:spAutoFit/>
          </a:bodyPr>
          <a:lstStyle/>
          <a:p>
            <a:r>
              <a:rPr lang="en-US" sz="2800" dirty="0">
                <a:effectLst/>
                <a:latin typeface="Calibri" panose="020F0502020204030204" pitchFamily="34" charset="0"/>
                <a:ea typeface="Calibri" panose="020F0502020204030204" pitchFamily="34" charset="0"/>
                <a:cs typeface="Times New Roman" panose="02020603050405020304" pitchFamily="18" charset="0"/>
              </a:rPr>
              <a:t>PARNONAS SA: </a:t>
            </a:r>
          </a:p>
          <a:p>
            <a:r>
              <a:rPr lang="en-US" sz="2800" dirty="0">
                <a:effectLst/>
                <a:latin typeface="Calibri" panose="020F0502020204030204" pitchFamily="34" charset="0"/>
                <a:ea typeface="Calibri" panose="020F0502020204030204" pitchFamily="34" charset="0"/>
                <a:cs typeface="Times New Roman" panose="02020603050405020304" pitchFamily="18" charset="0"/>
              </a:rPr>
              <a:t>The main players in the maritime field: </a:t>
            </a:r>
          </a:p>
          <a:p>
            <a:r>
              <a:rPr lang="en-US" sz="2800" dirty="0">
                <a:effectLst/>
                <a:latin typeface="Calibri" panose="020F0502020204030204" pitchFamily="34" charset="0"/>
                <a:ea typeface="Calibri" panose="020F0502020204030204" pitchFamily="34" charset="0"/>
                <a:cs typeface="Times New Roman" panose="02020603050405020304" pitchFamily="18" charset="0"/>
              </a:rPr>
              <a:t>Fishermen </a:t>
            </a:r>
          </a:p>
          <a:p>
            <a:r>
              <a:rPr lang="en-US" sz="2800" dirty="0">
                <a:effectLst/>
                <a:latin typeface="Calibri" panose="020F0502020204030204" pitchFamily="34" charset="0"/>
                <a:ea typeface="Calibri" panose="020F0502020204030204" pitchFamily="34" charset="0"/>
                <a:cs typeface="Times New Roman" panose="02020603050405020304" pitchFamily="18" charset="0"/>
              </a:rPr>
              <a:t>Aquaculture</a:t>
            </a:r>
          </a:p>
          <a:p>
            <a:r>
              <a:rPr lang="en-US" sz="2800" dirty="0">
                <a:latin typeface="Calibri" panose="020F0502020204030204" pitchFamily="34" charset="0"/>
                <a:ea typeface="Calibri" panose="020F0502020204030204" pitchFamily="34" charset="0"/>
                <a:cs typeface="Times New Roman" panose="02020603050405020304" pitchFamily="18" charset="0"/>
              </a:rPr>
              <a:t>Tourism</a:t>
            </a:r>
            <a:r>
              <a:rPr lang="en-US" sz="2400" b="1" i="1" dirty="0">
                <a:effectLst/>
                <a:latin typeface="Calibri" panose="020F0502020204030204" pitchFamily="34" charset="0"/>
                <a:ea typeface="Calibri" panose="020F0502020204030204" pitchFamily="34" charset="0"/>
                <a:cs typeface="Times New Roman" panose="02020603050405020304" pitchFamily="18" charset="0"/>
              </a:rPr>
              <a:t>  </a:t>
            </a:r>
            <a:endParaRPr lang="el-GR" sz="2400" b="1" i="1"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82814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Εικόνα 15">
            <a:extLst>
              <a:ext uri="{FF2B5EF4-FFF2-40B4-BE49-F238E27FC236}">
                <a16:creationId xmlns:a16="http://schemas.microsoft.com/office/drawing/2014/main" id="{0CF21284-F747-C6D1-1055-ABD82C9ADA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7594" y="249420"/>
            <a:ext cx="1044648" cy="703581"/>
          </a:xfrm>
          <a:prstGeom prst="rect">
            <a:avLst/>
          </a:prstGeom>
        </p:spPr>
      </p:pic>
      <p:pic>
        <p:nvPicPr>
          <p:cNvPr id="3" name="Picture 2">
            <a:extLst>
              <a:ext uri="{FF2B5EF4-FFF2-40B4-BE49-F238E27FC236}">
                <a16:creationId xmlns:a16="http://schemas.microsoft.com/office/drawing/2014/main" id="{C04AA7AA-FCC0-ED28-EF5E-38538CA767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5147035" y="0"/>
            <a:ext cx="5795854" cy="3853047"/>
          </a:xfrm>
          <a:prstGeom prst="roundRect">
            <a:avLst>
              <a:gd name="adj" fmla="val 0"/>
            </a:avLst>
          </a:prstGeom>
          <a:solidFill>
            <a:srgbClr val="FFFFFF">
              <a:shade val="85000"/>
            </a:srgbClr>
          </a:solidFill>
          <a:ln w="19050">
            <a:solidFill>
              <a:schemeClr val="tx1">
                <a:lumMod val="75000"/>
                <a:lumOff val="25000"/>
              </a:schemeClr>
            </a:solidFill>
          </a:ln>
          <a:effectLst/>
        </p:spPr>
      </p:pic>
      <p:sp>
        <p:nvSpPr>
          <p:cNvPr id="13" name="Ορθογώνιο 12">
            <a:extLst>
              <a:ext uri="{FF2B5EF4-FFF2-40B4-BE49-F238E27FC236}">
                <a16:creationId xmlns:a16="http://schemas.microsoft.com/office/drawing/2014/main" id="{759B664A-6EE7-65B5-B817-79726FE1C742}"/>
              </a:ext>
            </a:extLst>
          </p:cNvPr>
          <p:cNvSpPr/>
          <p:nvPr/>
        </p:nvSpPr>
        <p:spPr>
          <a:xfrm>
            <a:off x="5147035" y="6627043"/>
            <a:ext cx="5795854" cy="230957"/>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0" name="TextBox 19">
            <a:extLst>
              <a:ext uri="{FF2B5EF4-FFF2-40B4-BE49-F238E27FC236}">
                <a16:creationId xmlns:a16="http://schemas.microsoft.com/office/drawing/2014/main" id="{DDE241F1-A8D5-A69D-15E5-605CB7501EBC}"/>
              </a:ext>
            </a:extLst>
          </p:cNvPr>
          <p:cNvSpPr txBox="1"/>
          <p:nvPr/>
        </p:nvSpPr>
        <p:spPr>
          <a:xfrm>
            <a:off x="1127803" y="905322"/>
            <a:ext cx="3461587" cy="646331"/>
          </a:xfrm>
          <a:prstGeom prst="rect">
            <a:avLst/>
          </a:prstGeom>
          <a:noFill/>
        </p:spPr>
        <p:txBody>
          <a:bodyPr wrap="square" rtlCol="0">
            <a:spAutoFit/>
          </a:bodyPr>
          <a:lstStyle/>
          <a:p>
            <a:r>
              <a:rPr lang="en-US" sz="3600" b="1" i="1" dirty="0">
                <a:effectLst/>
                <a:latin typeface="Calibri" panose="020F0502020204030204" pitchFamily="34" charset="0"/>
                <a:ea typeface="Calibri" panose="020F0502020204030204" pitchFamily="34" charset="0"/>
                <a:cs typeface="Times New Roman" panose="02020603050405020304" pitchFamily="18" charset="0"/>
              </a:rPr>
              <a:t>The obstacle</a:t>
            </a:r>
            <a:r>
              <a:rPr lang="en-US" sz="2400" b="1" i="1" dirty="0">
                <a:effectLst/>
                <a:latin typeface="Calibri" panose="020F0502020204030204" pitchFamily="34" charset="0"/>
                <a:ea typeface="Calibri" panose="020F0502020204030204" pitchFamily="34" charset="0"/>
                <a:cs typeface="Times New Roman" panose="02020603050405020304" pitchFamily="18" charset="0"/>
              </a:rPr>
              <a:t>  </a:t>
            </a:r>
            <a:endParaRPr lang="el-GR" sz="2400" b="1" i="1" dirty="0">
              <a:latin typeface="Calibri" panose="020F0502020204030204" pitchFamily="34" charset="0"/>
              <a:ea typeface="Calibri" panose="020F0502020204030204" pitchFamily="34" charset="0"/>
              <a:cs typeface="Times New Roman" panose="02020603050405020304" pitchFamily="18" charset="0"/>
            </a:endParaRPr>
          </a:p>
        </p:txBody>
      </p:sp>
      <p:cxnSp>
        <p:nvCxnSpPr>
          <p:cNvPr id="46" name="Ευθεία γραμμή σύνδεσης 45">
            <a:extLst>
              <a:ext uri="{FF2B5EF4-FFF2-40B4-BE49-F238E27FC236}">
                <a16:creationId xmlns:a16="http://schemas.microsoft.com/office/drawing/2014/main" id="{B458E9F0-4F68-5B8B-9C80-E06F70432240}"/>
              </a:ext>
            </a:extLst>
          </p:cNvPr>
          <p:cNvCxnSpPr>
            <a:cxnSpLocks/>
          </p:cNvCxnSpPr>
          <p:nvPr/>
        </p:nvCxnSpPr>
        <p:spPr>
          <a:xfrm>
            <a:off x="5950742" y="4221395"/>
            <a:ext cx="4060679" cy="0"/>
          </a:xfrm>
          <a:prstGeom prst="line">
            <a:avLst/>
          </a:prstGeom>
          <a:ln w="381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0" name="Εικόνα 9">
            <a:extLst>
              <a:ext uri="{FF2B5EF4-FFF2-40B4-BE49-F238E27FC236}">
                <a16:creationId xmlns:a16="http://schemas.microsoft.com/office/drawing/2014/main" id="{65703917-E35E-A51F-628E-5FA71DF214C3}"/>
              </a:ext>
            </a:extLst>
          </p:cNvPr>
          <p:cNvPicPr>
            <a:picLocks noChangeAspect="1"/>
          </p:cNvPicPr>
          <p:nvPr/>
        </p:nvPicPr>
        <p:blipFill>
          <a:blip r:embed="rId5"/>
          <a:stretch>
            <a:fillRect/>
          </a:stretch>
        </p:blipFill>
        <p:spPr>
          <a:xfrm>
            <a:off x="2213097" y="285660"/>
            <a:ext cx="2710344" cy="619662"/>
          </a:xfrm>
          <a:prstGeom prst="rect">
            <a:avLst/>
          </a:prstGeom>
        </p:spPr>
      </p:pic>
      <p:sp>
        <p:nvSpPr>
          <p:cNvPr id="2" name="TextBox 1">
            <a:extLst>
              <a:ext uri="{FF2B5EF4-FFF2-40B4-BE49-F238E27FC236}">
                <a16:creationId xmlns:a16="http://schemas.microsoft.com/office/drawing/2014/main" id="{9141EB1D-14D6-7659-5ADD-901A16B0FBEA}"/>
              </a:ext>
            </a:extLst>
          </p:cNvPr>
          <p:cNvSpPr txBox="1"/>
          <p:nvPr/>
        </p:nvSpPr>
        <p:spPr>
          <a:xfrm>
            <a:off x="774740" y="1574220"/>
            <a:ext cx="4372295" cy="3416320"/>
          </a:xfrm>
          <a:prstGeom prst="rect">
            <a:avLst/>
          </a:prstGeom>
          <a:noFill/>
        </p:spPr>
        <p:txBody>
          <a:bodyPr wrap="square" rtlCol="0">
            <a:spAutoFit/>
          </a:bodyPr>
          <a:lstStyle/>
          <a:p>
            <a:r>
              <a:rPr lang="en-US" sz="2400" b="1" i="1" dirty="0">
                <a:effectLst/>
                <a:latin typeface="Calibri" panose="020F0502020204030204" pitchFamily="34" charset="0"/>
                <a:ea typeface="Calibri" panose="020F0502020204030204" pitchFamily="34" charset="0"/>
                <a:cs typeface="Times New Roman" panose="02020603050405020304" pitchFamily="18" charset="0"/>
              </a:rPr>
              <a:t>Create an incubator in Parnonas, supporting productive </a:t>
            </a:r>
            <a:r>
              <a:rPr lang="en-US" sz="2400" b="1" i="1" dirty="0">
                <a:latin typeface="Calibri" panose="020F0502020204030204" pitchFamily="34" charset="0"/>
                <a:ea typeface="Calibri" panose="020F0502020204030204" pitchFamily="34" charset="0"/>
                <a:cs typeface="Times New Roman" panose="02020603050405020304" pitchFamily="18" charset="0"/>
              </a:rPr>
              <a:t>maritime </a:t>
            </a:r>
            <a:r>
              <a:rPr lang="en-US" sz="2400" b="1" i="1" dirty="0">
                <a:effectLst/>
                <a:latin typeface="Calibri" panose="020F0502020204030204" pitchFamily="34" charset="0"/>
                <a:ea typeface="Calibri" panose="020F0502020204030204" pitchFamily="34" charset="0"/>
                <a:cs typeface="Times New Roman" panose="02020603050405020304" pitchFamily="18" charset="0"/>
              </a:rPr>
              <a:t>sectors</a:t>
            </a:r>
          </a:p>
          <a:p>
            <a:endParaRPr lang="en-US" sz="2400" b="1" i="1" dirty="0">
              <a:latin typeface="Calibri" panose="020F0502020204030204" pitchFamily="34" charset="0"/>
              <a:ea typeface="Calibri" panose="020F0502020204030204" pitchFamily="34" charset="0"/>
              <a:cs typeface="Times New Roman" panose="02020603050405020304" pitchFamily="18" charset="0"/>
            </a:endParaRPr>
          </a:p>
          <a:p>
            <a:r>
              <a:rPr lang="en-US" sz="2400" b="1" i="1" dirty="0">
                <a:effectLst/>
                <a:latin typeface="Calibri" panose="020F0502020204030204" pitchFamily="34" charset="0"/>
                <a:ea typeface="Calibri" panose="020F0502020204030204" pitchFamily="34" charset="0"/>
                <a:cs typeface="Times New Roman" panose="02020603050405020304" pitchFamily="18" charset="0"/>
              </a:rPr>
              <a:t>Fisheries and Aquaculture </a:t>
            </a:r>
          </a:p>
          <a:p>
            <a:r>
              <a:rPr lang="en-US" sz="2400" b="1" i="1" dirty="0">
                <a:effectLst/>
                <a:latin typeface="Calibri" panose="020F0502020204030204" pitchFamily="34" charset="0"/>
                <a:ea typeface="Calibri" panose="020F0502020204030204" pitchFamily="34" charset="0"/>
                <a:cs typeface="Times New Roman" panose="02020603050405020304" pitchFamily="18" charset="0"/>
              </a:rPr>
              <a:t>Two main sectors with their strengthens and weaknesse</a:t>
            </a:r>
            <a:r>
              <a:rPr lang="en-US" sz="2400" b="1" i="1" dirty="0">
                <a:latin typeface="Calibri" panose="020F0502020204030204" pitchFamily="34" charset="0"/>
                <a:ea typeface="Calibri" panose="020F0502020204030204" pitchFamily="34" charset="0"/>
                <a:cs typeface="Times New Roman" panose="02020603050405020304" pitchFamily="18" charset="0"/>
              </a:rPr>
              <a:t>s </a:t>
            </a:r>
          </a:p>
          <a:p>
            <a:endParaRPr lang="en-US" sz="2400" b="1" i="1" dirty="0">
              <a:effectLst/>
              <a:latin typeface="Calibri" panose="020F0502020204030204" pitchFamily="34" charset="0"/>
              <a:ea typeface="Calibri" panose="020F0502020204030204" pitchFamily="34" charset="0"/>
              <a:cs typeface="Times New Roman" panose="02020603050405020304" pitchFamily="18" charset="0"/>
            </a:endParaRPr>
          </a:p>
          <a:p>
            <a:r>
              <a:rPr lang="en-US" sz="2400" b="1" i="1" dirty="0">
                <a:effectLst/>
                <a:latin typeface="Calibri" panose="020F0502020204030204" pitchFamily="34" charset="0"/>
                <a:ea typeface="Calibri" panose="020F0502020204030204" pitchFamily="34" charset="0"/>
                <a:cs typeface="Times New Roman" panose="02020603050405020304" pitchFamily="18" charset="0"/>
              </a:rPr>
              <a:t> </a:t>
            </a:r>
            <a:endParaRPr lang="el-GR" sz="2400" b="1" i="1"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FBCC847E-31E6-420A-3FB4-4E7DE28CDC2C}"/>
              </a:ext>
            </a:extLst>
          </p:cNvPr>
          <p:cNvSpPr txBox="1"/>
          <p:nvPr/>
        </p:nvSpPr>
        <p:spPr>
          <a:xfrm>
            <a:off x="774740" y="4666390"/>
            <a:ext cx="10498686" cy="1384995"/>
          </a:xfrm>
          <a:prstGeom prst="rect">
            <a:avLst/>
          </a:prstGeom>
          <a:noFill/>
        </p:spPr>
        <p:txBody>
          <a:bodyPr wrap="square" rtlCol="0">
            <a:spAutoFit/>
          </a:bodyPr>
          <a:lstStyle/>
          <a:p>
            <a:r>
              <a:rPr lang="en-US" sz="2800" dirty="0">
                <a:effectLst/>
                <a:latin typeface="Calibri" panose="020F0502020204030204" pitchFamily="34" charset="0"/>
                <a:ea typeface="Calibri" panose="020F0502020204030204" pitchFamily="34" charset="0"/>
                <a:cs typeface="Times New Roman" panose="02020603050405020304" pitchFamily="18" charset="0"/>
              </a:rPr>
              <a:t>Fishermen: Sector shrinking day by day</a:t>
            </a:r>
          </a:p>
          <a:p>
            <a:r>
              <a:rPr lang="en-US" sz="2800" dirty="0">
                <a:effectLst/>
                <a:latin typeface="Calibri" panose="020F0502020204030204" pitchFamily="34" charset="0"/>
                <a:ea typeface="Calibri" panose="020F0502020204030204" pitchFamily="34" charset="0"/>
                <a:cs typeface="Times New Roman" panose="02020603050405020304" pitchFamily="18" charset="0"/>
              </a:rPr>
              <a:t>Aquaculture: Sector that despite the fact of functioning for over 40 years, is treated with incredulity by the local c</a:t>
            </a:r>
            <a:r>
              <a:rPr lang="en-US" sz="2800" dirty="0">
                <a:latin typeface="Calibri" panose="020F0502020204030204" pitchFamily="34" charset="0"/>
                <a:ea typeface="Calibri" panose="020F0502020204030204" pitchFamily="34" charset="0"/>
                <a:cs typeface="Times New Roman" panose="02020603050405020304" pitchFamily="18" charset="0"/>
              </a:rPr>
              <a:t>ommunity.</a:t>
            </a:r>
            <a:r>
              <a:rPr lang="en-US" sz="2800" dirty="0">
                <a:effectLst/>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19762365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Εικόνα 15">
            <a:extLst>
              <a:ext uri="{FF2B5EF4-FFF2-40B4-BE49-F238E27FC236}">
                <a16:creationId xmlns:a16="http://schemas.microsoft.com/office/drawing/2014/main" id="{0CF21284-F747-C6D1-1055-ABD82C9ADA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7594" y="249420"/>
            <a:ext cx="1044648" cy="703581"/>
          </a:xfrm>
          <a:prstGeom prst="rect">
            <a:avLst/>
          </a:prstGeom>
        </p:spPr>
      </p:pic>
      <p:sp>
        <p:nvSpPr>
          <p:cNvPr id="13" name="Ορθογώνιο 12">
            <a:extLst>
              <a:ext uri="{FF2B5EF4-FFF2-40B4-BE49-F238E27FC236}">
                <a16:creationId xmlns:a16="http://schemas.microsoft.com/office/drawing/2014/main" id="{759B664A-6EE7-65B5-B817-79726FE1C742}"/>
              </a:ext>
            </a:extLst>
          </p:cNvPr>
          <p:cNvSpPr/>
          <p:nvPr/>
        </p:nvSpPr>
        <p:spPr>
          <a:xfrm>
            <a:off x="5147035" y="6627043"/>
            <a:ext cx="5795854" cy="230957"/>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0" name="TextBox 19">
            <a:extLst>
              <a:ext uri="{FF2B5EF4-FFF2-40B4-BE49-F238E27FC236}">
                <a16:creationId xmlns:a16="http://schemas.microsoft.com/office/drawing/2014/main" id="{DDE241F1-A8D5-A69D-15E5-605CB7501EBC}"/>
              </a:ext>
            </a:extLst>
          </p:cNvPr>
          <p:cNvSpPr txBox="1"/>
          <p:nvPr/>
        </p:nvSpPr>
        <p:spPr>
          <a:xfrm>
            <a:off x="1127803" y="905322"/>
            <a:ext cx="3461587" cy="646331"/>
          </a:xfrm>
          <a:prstGeom prst="rect">
            <a:avLst/>
          </a:prstGeom>
          <a:noFill/>
        </p:spPr>
        <p:txBody>
          <a:bodyPr wrap="square" rtlCol="0">
            <a:spAutoFit/>
          </a:bodyPr>
          <a:lstStyle/>
          <a:p>
            <a:r>
              <a:rPr lang="en-US" sz="3600" b="1" i="1" dirty="0">
                <a:effectLst/>
                <a:latin typeface="Calibri" panose="020F0502020204030204" pitchFamily="34" charset="0"/>
                <a:ea typeface="Calibri" panose="020F0502020204030204" pitchFamily="34" charset="0"/>
                <a:cs typeface="Times New Roman" panose="02020603050405020304" pitchFamily="18" charset="0"/>
              </a:rPr>
              <a:t>The idea </a:t>
            </a:r>
            <a:r>
              <a:rPr lang="en-US" sz="2400" b="1" i="1" dirty="0">
                <a:effectLst/>
                <a:latin typeface="Calibri" panose="020F0502020204030204" pitchFamily="34" charset="0"/>
                <a:ea typeface="Calibri" panose="020F0502020204030204" pitchFamily="34" charset="0"/>
                <a:cs typeface="Times New Roman" panose="02020603050405020304" pitchFamily="18" charset="0"/>
              </a:rPr>
              <a:t>  </a:t>
            </a:r>
            <a:endParaRPr lang="el-GR" sz="2400" b="1" i="1" dirty="0">
              <a:latin typeface="Calibri" panose="020F0502020204030204" pitchFamily="34" charset="0"/>
              <a:ea typeface="Calibri" panose="020F0502020204030204" pitchFamily="34" charset="0"/>
              <a:cs typeface="Times New Roman" panose="02020603050405020304" pitchFamily="18" charset="0"/>
            </a:endParaRPr>
          </a:p>
        </p:txBody>
      </p:sp>
      <p:cxnSp>
        <p:nvCxnSpPr>
          <p:cNvPr id="46" name="Ευθεία γραμμή σύνδεσης 45">
            <a:extLst>
              <a:ext uri="{FF2B5EF4-FFF2-40B4-BE49-F238E27FC236}">
                <a16:creationId xmlns:a16="http://schemas.microsoft.com/office/drawing/2014/main" id="{B458E9F0-4F68-5B8B-9C80-E06F70432240}"/>
              </a:ext>
            </a:extLst>
          </p:cNvPr>
          <p:cNvCxnSpPr>
            <a:cxnSpLocks/>
          </p:cNvCxnSpPr>
          <p:nvPr/>
        </p:nvCxnSpPr>
        <p:spPr>
          <a:xfrm>
            <a:off x="5950742" y="4221395"/>
            <a:ext cx="4060679" cy="0"/>
          </a:xfrm>
          <a:prstGeom prst="line">
            <a:avLst/>
          </a:prstGeom>
          <a:ln w="381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0" name="Εικόνα 9">
            <a:extLst>
              <a:ext uri="{FF2B5EF4-FFF2-40B4-BE49-F238E27FC236}">
                <a16:creationId xmlns:a16="http://schemas.microsoft.com/office/drawing/2014/main" id="{65703917-E35E-A51F-628E-5FA71DF214C3}"/>
              </a:ext>
            </a:extLst>
          </p:cNvPr>
          <p:cNvPicPr>
            <a:picLocks noChangeAspect="1"/>
          </p:cNvPicPr>
          <p:nvPr/>
        </p:nvPicPr>
        <p:blipFill>
          <a:blip r:embed="rId4"/>
          <a:stretch>
            <a:fillRect/>
          </a:stretch>
        </p:blipFill>
        <p:spPr>
          <a:xfrm>
            <a:off x="2213097" y="285660"/>
            <a:ext cx="2710344" cy="619662"/>
          </a:xfrm>
          <a:prstGeom prst="rect">
            <a:avLst/>
          </a:prstGeom>
        </p:spPr>
      </p:pic>
      <p:sp>
        <p:nvSpPr>
          <p:cNvPr id="4" name="TextBox 3">
            <a:extLst>
              <a:ext uri="{FF2B5EF4-FFF2-40B4-BE49-F238E27FC236}">
                <a16:creationId xmlns:a16="http://schemas.microsoft.com/office/drawing/2014/main" id="{FBCC847E-31E6-420A-3FB4-4E7DE28CDC2C}"/>
              </a:ext>
            </a:extLst>
          </p:cNvPr>
          <p:cNvSpPr txBox="1"/>
          <p:nvPr/>
        </p:nvSpPr>
        <p:spPr>
          <a:xfrm>
            <a:off x="718644" y="1648118"/>
            <a:ext cx="6004050" cy="2246769"/>
          </a:xfrm>
          <a:prstGeom prst="rect">
            <a:avLst/>
          </a:prstGeom>
          <a:noFill/>
        </p:spPr>
        <p:txBody>
          <a:bodyPr wrap="square" rtlCol="0">
            <a:spAutoFit/>
          </a:bodyPr>
          <a:lstStyle/>
          <a:p>
            <a:r>
              <a:rPr lang="en-US" sz="2800" dirty="0">
                <a:effectLst/>
                <a:latin typeface="Calibri" panose="020F0502020204030204" pitchFamily="34" charset="0"/>
                <a:ea typeface="Calibri" panose="020F0502020204030204" pitchFamily="34" charset="0"/>
                <a:cs typeface="Times New Roman" panose="02020603050405020304" pitchFamily="18" charset="0"/>
              </a:rPr>
              <a:t>2019: Participating in CAP Strategies Planning, at Brussels, we had the chance to discuss with other FLAGS and decide to open again the file of Incubator.  </a:t>
            </a:r>
          </a:p>
        </p:txBody>
      </p:sp>
      <p:pic>
        <p:nvPicPr>
          <p:cNvPr id="5" name="Εικόνα 4">
            <a:extLst>
              <a:ext uri="{FF2B5EF4-FFF2-40B4-BE49-F238E27FC236}">
                <a16:creationId xmlns:a16="http://schemas.microsoft.com/office/drawing/2014/main" id="{930DA428-7213-7F77-8DAE-17B6B025CE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44967" y="103545"/>
            <a:ext cx="4730496" cy="4069618"/>
          </a:xfrm>
          <a:prstGeom prst="rect">
            <a:avLst/>
          </a:prstGeom>
        </p:spPr>
      </p:pic>
      <p:sp>
        <p:nvSpPr>
          <p:cNvPr id="6" name="TextBox 5">
            <a:extLst>
              <a:ext uri="{FF2B5EF4-FFF2-40B4-BE49-F238E27FC236}">
                <a16:creationId xmlns:a16="http://schemas.microsoft.com/office/drawing/2014/main" id="{C8FBDA9C-A3D0-8F0E-0E96-269352CB2466}"/>
              </a:ext>
            </a:extLst>
          </p:cNvPr>
          <p:cNvSpPr txBox="1"/>
          <p:nvPr/>
        </p:nvSpPr>
        <p:spPr>
          <a:xfrm>
            <a:off x="718644" y="4269628"/>
            <a:ext cx="10936908" cy="1815882"/>
          </a:xfrm>
          <a:prstGeom prst="rect">
            <a:avLst/>
          </a:prstGeom>
          <a:noFill/>
        </p:spPr>
        <p:txBody>
          <a:bodyPr wrap="square" rtlCol="0">
            <a:spAutoFit/>
          </a:bodyPr>
          <a:lstStyle/>
          <a:p>
            <a:r>
              <a:rPr lang="en-US" sz="2800" dirty="0">
                <a:effectLst/>
                <a:latin typeface="Calibri" panose="020F0502020204030204" pitchFamily="34" charset="0"/>
                <a:ea typeface="Calibri" panose="020F0502020204030204" pitchFamily="34" charset="0"/>
                <a:cs typeface="Times New Roman" panose="02020603050405020304" pitchFamily="18" charset="0"/>
              </a:rPr>
              <a:t>The Network Incubator was the idea that at the beginning concerned every FLAG participated on this project. </a:t>
            </a:r>
          </a:p>
          <a:p>
            <a:r>
              <a:rPr lang="en-US" sz="2800" dirty="0">
                <a:effectLst/>
                <a:latin typeface="Calibri" panose="020F0502020204030204" pitchFamily="34" charset="0"/>
                <a:ea typeface="Calibri" panose="020F0502020204030204" pitchFamily="34" charset="0"/>
                <a:cs typeface="Times New Roman" panose="02020603050405020304" pitchFamily="18" charset="0"/>
              </a:rPr>
              <a:t>Due to COVID period we organize all the preparatory phase, </a:t>
            </a:r>
          </a:p>
          <a:p>
            <a:r>
              <a:rPr lang="en-US" sz="2800" dirty="0">
                <a:effectLst/>
                <a:latin typeface="Calibri" panose="020F0502020204030204" pitchFamily="34" charset="0"/>
                <a:ea typeface="Calibri" panose="020F0502020204030204" pitchFamily="34" charset="0"/>
                <a:cs typeface="Times New Roman" panose="02020603050405020304" pitchFamily="18" charset="0"/>
              </a:rPr>
              <a:t>On November 2021 we apply the financing of our Project.   </a:t>
            </a:r>
          </a:p>
        </p:txBody>
      </p:sp>
    </p:spTree>
    <p:extLst>
      <p:ext uri="{BB962C8B-B14F-4D97-AF65-F5344CB8AC3E}">
        <p14:creationId xmlns:p14="http://schemas.microsoft.com/office/powerpoint/2010/main" val="3474038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01C65015-FA38-2A0E-56E6-76C868F04A4A}"/>
              </a:ext>
            </a:extLst>
          </p:cNvPr>
          <p:cNvPicPr>
            <a:picLocks noChangeAspect="1"/>
          </p:cNvPicPr>
          <p:nvPr/>
        </p:nvPicPr>
        <p:blipFill rotWithShape="1">
          <a:blip r:embed="rId2">
            <a:extLst>
              <a:ext uri="{28A0092B-C50C-407E-A947-70E740481C1C}">
                <a14:useLocalDpi xmlns:a14="http://schemas.microsoft.com/office/drawing/2010/main" val="0"/>
              </a:ext>
            </a:extLst>
          </a:blip>
          <a:srcRect l="47832" t="16412" r="18316" b="16412"/>
          <a:stretch/>
        </p:blipFill>
        <p:spPr>
          <a:xfrm>
            <a:off x="8458704" y="698414"/>
            <a:ext cx="3712308" cy="5525179"/>
          </a:xfrm>
          <a:prstGeom prst="rect">
            <a:avLst/>
          </a:prstGeom>
        </p:spPr>
      </p:pic>
      <p:sp>
        <p:nvSpPr>
          <p:cNvPr id="44" name="TextBox 43">
            <a:extLst>
              <a:ext uri="{FF2B5EF4-FFF2-40B4-BE49-F238E27FC236}">
                <a16:creationId xmlns:a16="http://schemas.microsoft.com/office/drawing/2014/main" id="{E182BD7D-9123-4896-903D-774602CFC7FE}"/>
              </a:ext>
            </a:extLst>
          </p:cNvPr>
          <p:cNvSpPr txBox="1"/>
          <p:nvPr/>
        </p:nvSpPr>
        <p:spPr>
          <a:xfrm>
            <a:off x="6214016" y="3117351"/>
            <a:ext cx="1229850" cy="246221"/>
          </a:xfrm>
          <a:prstGeom prst="rect">
            <a:avLst/>
          </a:prstGeom>
          <a:noFill/>
        </p:spPr>
        <p:txBody>
          <a:bodyPr wrap="square">
            <a:spAutoFit/>
          </a:bodyPr>
          <a:lstStyle/>
          <a:p>
            <a:pPr algn="ctr"/>
            <a:r>
              <a:rPr lang="en-US" sz="1000" dirty="0">
                <a:effectLst/>
                <a:ea typeface="Times New Roman" panose="02020603050405020304" pitchFamily="18" charset="0"/>
                <a:cs typeface="Times New Roman" panose="02020603050405020304" pitchFamily="18" charset="0"/>
              </a:rPr>
              <a:t>Preparatory phase</a:t>
            </a:r>
            <a:endParaRPr lang="el-GR" sz="1000" dirty="0"/>
          </a:p>
        </p:txBody>
      </p:sp>
      <p:sp>
        <p:nvSpPr>
          <p:cNvPr id="6" name="Ορθογώνιο 5">
            <a:extLst>
              <a:ext uri="{FF2B5EF4-FFF2-40B4-BE49-F238E27FC236}">
                <a16:creationId xmlns:a16="http://schemas.microsoft.com/office/drawing/2014/main" id="{D0A8A819-2C61-71EB-B03D-4A05DBDC3C9F}"/>
              </a:ext>
            </a:extLst>
          </p:cNvPr>
          <p:cNvSpPr/>
          <p:nvPr/>
        </p:nvSpPr>
        <p:spPr>
          <a:xfrm>
            <a:off x="0" y="1146048"/>
            <a:ext cx="6001248" cy="5059072"/>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45" name="TextBox 44">
            <a:extLst>
              <a:ext uri="{FF2B5EF4-FFF2-40B4-BE49-F238E27FC236}">
                <a16:creationId xmlns:a16="http://schemas.microsoft.com/office/drawing/2014/main" id="{31065833-85C4-4527-8E8A-205AEAF0F26D}"/>
              </a:ext>
            </a:extLst>
          </p:cNvPr>
          <p:cNvSpPr txBox="1"/>
          <p:nvPr/>
        </p:nvSpPr>
        <p:spPr>
          <a:xfrm>
            <a:off x="1256808" y="2083673"/>
            <a:ext cx="4178808" cy="3724096"/>
          </a:xfrm>
          <a:prstGeom prst="rect">
            <a:avLst/>
          </a:prstGeom>
          <a:noFill/>
        </p:spPr>
        <p:txBody>
          <a:bodyPr wrap="square">
            <a:spAutoFit/>
          </a:bodyPr>
          <a:lstStyle/>
          <a:p>
            <a:r>
              <a:rPr lang="en-US" sz="1400" dirty="0">
                <a:solidFill>
                  <a:schemeClr val="bg1"/>
                </a:solidFill>
                <a:effectLst/>
                <a:ea typeface="Times New Roman" panose="02020603050405020304" pitchFamily="18" charset="0"/>
                <a:cs typeface="Times New Roman" panose="02020603050405020304" pitchFamily="18" charset="0"/>
              </a:rPr>
              <a:t>The Project consists of 2 distinct Phases: </a:t>
            </a:r>
            <a:endParaRPr lang="el-GR" sz="1400" dirty="0">
              <a:solidFill>
                <a:schemeClr val="bg1"/>
              </a:solidFill>
              <a:effectLst/>
              <a:ea typeface="Times New Roman" panose="02020603050405020304" pitchFamily="18" charset="0"/>
              <a:cs typeface="Times New Roman" panose="02020603050405020304" pitchFamily="18" charset="0"/>
            </a:endParaRPr>
          </a:p>
          <a:p>
            <a:pPr marL="342900" indent="-342900">
              <a:buAutoNum type="alphaUcParenR"/>
            </a:pPr>
            <a:r>
              <a:rPr lang="en-US" sz="1400" dirty="0">
                <a:solidFill>
                  <a:schemeClr val="bg1"/>
                </a:solidFill>
                <a:effectLst/>
                <a:ea typeface="Times New Roman" panose="02020603050405020304" pitchFamily="18" charset="0"/>
                <a:cs typeface="Times New Roman" panose="02020603050405020304" pitchFamily="18" charset="0"/>
              </a:rPr>
              <a:t>Preparatory</a:t>
            </a:r>
            <a:r>
              <a:rPr lang="el-GR" sz="1400" dirty="0">
                <a:solidFill>
                  <a:schemeClr val="bg1"/>
                </a:solidFill>
                <a:effectLst/>
                <a:ea typeface="Times New Roman" panose="02020603050405020304" pitchFamily="18" charset="0"/>
                <a:cs typeface="Times New Roman" panose="02020603050405020304" pitchFamily="18" charset="0"/>
              </a:rPr>
              <a:t> </a:t>
            </a:r>
            <a:r>
              <a:rPr lang="en-US" sz="1400" dirty="0">
                <a:solidFill>
                  <a:schemeClr val="bg1"/>
                </a:solidFill>
                <a:effectLst/>
                <a:ea typeface="Times New Roman" panose="02020603050405020304" pitchFamily="18" charset="0"/>
                <a:cs typeface="Times New Roman" panose="02020603050405020304" pitchFamily="18" charset="0"/>
              </a:rPr>
              <a:t>Phase</a:t>
            </a:r>
            <a:endParaRPr lang="el-GR" sz="1400" dirty="0">
              <a:solidFill>
                <a:schemeClr val="bg1"/>
              </a:solidFill>
              <a:effectLst/>
              <a:ea typeface="Times New Roman" panose="02020603050405020304" pitchFamily="18" charset="0"/>
              <a:cs typeface="Times New Roman" panose="02020603050405020304" pitchFamily="18" charset="0"/>
            </a:endParaRPr>
          </a:p>
          <a:p>
            <a:pPr marL="342900" indent="-342900">
              <a:buAutoNum type="alphaUcParenR"/>
            </a:pPr>
            <a:r>
              <a:rPr lang="en-US" sz="1400" dirty="0">
                <a:solidFill>
                  <a:schemeClr val="bg1"/>
                </a:solidFill>
                <a:effectLst/>
                <a:ea typeface="Times New Roman" panose="02020603050405020304" pitchFamily="18" charset="0"/>
                <a:cs typeface="Times New Roman" panose="02020603050405020304" pitchFamily="18" charset="0"/>
              </a:rPr>
              <a:t>Main Phase</a:t>
            </a:r>
          </a:p>
          <a:p>
            <a:endParaRPr lang="el-GR" sz="1400" dirty="0">
              <a:solidFill>
                <a:schemeClr val="bg1"/>
              </a:solidFill>
              <a:effectLst/>
              <a:ea typeface="Times New Roman" panose="02020603050405020304" pitchFamily="18" charset="0"/>
              <a:cs typeface="Times New Roman" panose="02020603050405020304" pitchFamily="18" charset="0"/>
            </a:endParaRPr>
          </a:p>
          <a:p>
            <a:r>
              <a:rPr lang="en-US" sz="2000" dirty="0">
                <a:solidFill>
                  <a:schemeClr val="bg1"/>
                </a:solidFill>
                <a:effectLst/>
                <a:ea typeface="Times New Roman" panose="02020603050405020304" pitchFamily="18" charset="0"/>
                <a:cs typeface="Times New Roman" panose="02020603050405020304" pitchFamily="18" charset="0"/>
              </a:rPr>
              <a:t>In the Preparatory Phase, all the necessary actions were taken to find partners who would meet the conditions set by the invitation.</a:t>
            </a:r>
            <a:endParaRPr lang="el-GR" sz="2000" dirty="0">
              <a:solidFill>
                <a:schemeClr val="bg1"/>
              </a:solidFill>
              <a:effectLst/>
              <a:ea typeface="Times New Roman" panose="02020603050405020304" pitchFamily="18" charset="0"/>
              <a:cs typeface="Times New Roman" panose="02020603050405020304" pitchFamily="18" charset="0"/>
            </a:endParaRPr>
          </a:p>
          <a:p>
            <a:r>
              <a:rPr lang="en-US" sz="2000" dirty="0">
                <a:solidFill>
                  <a:schemeClr val="bg1"/>
                </a:solidFill>
                <a:effectLst/>
                <a:ea typeface="Times New Roman" panose="02020603050405020304" pitchFamily="18" charset="0"/>
                <a:cs typeface="Times New Roman" panose="02020603050405020304" pitchFamily="18" charset="0"/>
              </a:rPr>
              <a:t>The Main Phase of the Plan concerns the implementation, which is divided into the implementation of:</a:t>
            </a:r>
            <a:endParaRPr lang="el-GR" sz="2000" dirty="0">
              <a:solidFill>
                <a:schemeClr val="bg1"/>
              </a:solidFill>
              <a:effectLst/>
              <a:ea typeface="Times New Roman" panose="02020603050405020304" pitchFamily="18" charset="0"/>
              <a:cs typeface="Times New Roman" panose="02020603050405020304" pitchFamily="18" charset="0"/>
            </a:endParaRPr>
          </a:p>
          <a:p>
            <a:pPr marL="285750" indent="-285750">
              <a:buFont typeface="+mj-lt"/>
              <a:buAutoNum type="arabicParenR"/>
            </a:pPr>
            <a:r>
              <a:rPr lang="en-US" sz="2000" dirty="0">
                <a:solidFill>
                  <a:schemeClr val="bg1"/>
                </a:solidFill>
                <a:effectLst/>
                <a:ea typeface="Times New Roman" panose="02020603050405020304" pitchFamily="18" charset="0"/>
                <a:cs typeface="Times New Roman" panose="02020603050405020304" pitchFamily="18" charset="0"/>
              </a:rPr>
              <a:t>Joint Actions </a:t>
            </a:r>
            <a:endParaRPr lang="el-GR" sz="2000" dirty="0">
              <a:solidFill>
                <a:schemeClr val="bg1"/>
              </a:solidFill>
              <a:ea typeface="Times New Roman" panose="02020603050405020304" pitchFamily="18" charset="0"/>
              <a:cs typeface="Times New Roman" panose="02020603050405020304" pitchFamily="18" charset="0"/>
            </a:endParaRPr>
          </a:p>
          <a:p>
            <a:pPr marL="285750" indent="-285750">
              <a:buFont typeface="+mj-lt"/>
              <a:buAutoNum type="arabicParenR"/>
            </a:pPr>
            <a:r>
              <a:rPr lang="en-US" sz="2000" dirty="0">
                <a:solidFill>
                  <a:schemeClr val="bg1"/>
                </a:solidFill>
                <a:effectLst/>
                <a:ea typeface="Times New Roman" panose="02020603050405020304" pitchFamily="18" charset="0"/>
                <a:cs typeface="Times New Roman" panose="02020603050405020304" pitchFamily="18" charset="0"/>
              </a:rPr>
              <a:t>Local Actions</a:t>
            </a:r>
            <a:endParaRPr lang="el-GR" sz="2000" dirty="0">
              <a:solidFill>
                <a:schemeClr val="bg1"/>
              </a:solidFill>
              <a:effectLst/>
              <a:ea typeface="Times New Roman" panose="02020603050405020304" pitchFamily="18" charset="0"/>
              <a:cs typeface="Times New Roman" panose="02020603050405020304" pitchFamily="18" charset="0"/>
            </a:endParaRPr>
          </a:p>
        </p:txBody>
      </p:sp>
      <p:sp>
        <p:nvSpPr>
          <p:cNvPr id="7" name="Κύκλος">
            <a:extLst>
              <a:ext uri="{FF2B5EF4-FFF2-40B4-BE49-F238E27FC236}">
                <a16:creationId xmlns:a16="http://schemas.microsoft.com/office/drawing/2014/main" id="{06D9D05C-2BFF-78B2-2417-88708B675A89}"/>
              </a:ext>
            </a:extLst>
          </p:cNvPr>
          <p:cNvSpPr/>
          <p:nvPr/>
        </p:nvSpPr>
        <p:spPr>
          <a:xfrm>
            <a:off x="6330654" y="3873795"/>
            <a:ext cx="996575" cy="1020449"/>
          </a:xfrm>
          <a:prstGeom prst="ellipse">
            <a:avLst/>
          </a:prstGeom>
          <a:solidFill>
            <a:schemeClr val="accent1">
              <a:lumMod val="50000"/>
            </a:schemeClr>
          </a:solidFill>
          <a:ln w="12700">
            <a:miter lim="400000"/>
          </a:ln>
        </p:spPr>
        <p:txBody>
          <a:bodyPr lIns="35719" tIns="35719" rIns="35719" bIns="35719" anchor="ctr"/>
          <a:lstStyle/>
          <a:p>
            <a:pPr>
              <a:defRPr sz="2200" b="0">
                <a:solidFill>
                  <a:srgbClr val="FFFFFF"/>
                </a:solidFill>
                <a:latin typeface="+mn-lt"/>
                <a:ea typeface="+mn-ea"/>
                <a:cs typeface="+mn-cs"/>
                <a:sym typeface="Helvetica Neue Medium"/>
              </a:defRPr>
            </a:pPr>
            <a:endParaRPr sz="1547">
              <a:solidFill>
                <a:srgbClr val="92D050"/>
              </a:solidFill>
            </a:endParaRPr>
          </a:p>
        </p:txBody>
      </p:sp>
      <p:sp>
        <p:nvSpPr>
          <p:cNvPr id="8" name="Κύκλος">
            <a:extLst>
              <a:ext uri="{FF2B5EF4-FFF2-40B4-BE49-F238E27FC236}">
                <a16:creationId xmlns:a16="http://schemas.microsoft.com/office/drawing/2014/main" id="{E986875F-C540-E039-0E45-02E5137A6B60}"/>
              </a:ext>
            </a:extLst>
          </p:cNvPr>
          <p:cNvSpPr/>
          <p:nvPr/>
        </p:nvSpPr>
        <p:spPr>
          <a:xfrm>
            <a:off x="8555531" y="3873795"/>
            <a:ext cx="996575" cy="1020449"/>
          </a:xfrm>
          <a:prstGeom prst="ellipse">
            <a:avLst/>
          </a:prstGeom>
          <a:solidFill>
            <a:schemeClr val="accent2">
              <a:lumMod val="60000"/>
              <a:lumOff val="40000"/>
            </a:schemeClr>
          </a:solidFill>
          <a:ln w="12700">
            <a:miter lim="400000"/>
          </a:ln>
        </p:spPr>
        <p:txBody>
          <a:bodyPr lIns="35719" tIns="35719" rIns="35719" bIns="35719" anchor="ctr"/>
          <a:lstStyle/>
          <a:p>
            <a:pPr>
              <a:defRPr sz="2200" b="0">
                <a:solidFill>
                  <a:srgbClr val="FFFFFF"/>
                </a:solidFill>
                <a:latin typeface="+mn-lt"/>
                <a:ea typeface="+mn-ea"/>
                <a:cs typeface="+mn-cs"/>
                <a:sym typeface="Helvetica Neue Medium"/>
              </a:defRPr>
            </a:pPr>
            <a:endParaRPr sz="1547">
              <a:solidFill>
                <a:srgbClr val="92D050"/>
              </a:solidFill>
            </a:endParaRPr>
          </a:p>
        </p:txBody>
      </p:sp>
      <p:sp>
        <p:nvSpPr>
          <p:cNvPr id="9" name="Κύκλος">
            <a:extLst>
              <a:ext uri="{FF2B5EF4-FFF2-40B4-BE49-F238E27FC236}">
                <a16:creationId xmlns:a16="http://schemas.microsoft.com/office/drawing/2014/main" id="{F802238B-80F4-68FC-6CD9-D37F471314DE}"/>
              </a:ext>
            </a:extLst>
          </p:cNvPr>
          <p:cNvSpPr/>
          <p:nvPr/>
        </p:nvSpPr>
        <p:spPr>
          <a:xfrm>
            <a:off x="8555531" y="2043539"/>
            <a:ext cx="996575" cy="1020449"/>
          </a:xfrm>
          <a:prstGeom prst="ellipse">
            <a:avLst/>
          </a:prstGeom>
          <a:solidFill>
            <a:schemeClr val="accent1">
              <a:lumMod val="50000"/>
            </a:schemeClr>
          </a:solidFill>
          <a:ln w="12700">
            <a:miter lim="400000"/>
          </a:ln>
        </p:spPr>
        <p:txBody>
          <a:bodyPr lIns="35719" tIns="35719" rIns="35719" bIns="35719" anchor="ctr"/>
          <a:lstStyle/>
          <a:p>
            <a:pPr>
              <a:defRPr sz="2200" b="0">
                <a:solidFill>
                  <a:srgbClr val="FFFFFF"/>
                </a:solidFill>
                <a:latin typeface="+mn-lt"/>
                <a:ea typeface="+mn-ea"/>
                <a:cs typeface="+mn-cs"/>
                <a:sym typeface="Helvetica Neue Medium"/>
              </a:defRPr>
            </a:pPr>
            <a:endParaRPr sz="1547">
              <a:solidFill>
                <a:srgbClr val="92D050"/>
              </a:solidFill>
            </a:endParaRPr>
          </a:p>
        </p:txBody>
      </p:sp>
      <p:sp>
        <p:nvSpPr>
          <p:cNvPr id="10" name="Κύκλος">
            <a:extLst>
              <a:ext uri="{FF2B5EF4-FFF2-40B4-BE49-F238E27FC236}">
                <a16:creationId xmlns:a16="http://schemas.microsoft.com/office/drawing/2014/main" id="{9179657C-0F21-B414-AE4A-89B71ED2D290}"/>
              </a:ext>
            </a:extLst>
          </p:cNvPr>
          <p:cNvSpPr/>
          <p:nvPr/>
        </p:nvSpPr>
        <p:spPr>
          <a:xfrm>
            <a:off x="6330654" y="2043539"/>
            <a:ext cx="996575" cy="1020449"/>
          </a:xfrm>
          <a:prstGeom prst="ellipse">
            <a:avLst/>
          </a:prstGeom>
          <a:solidFill>
            <a:schemeClr val="accent2">
              <a:lumMod val="60000"/>
              <a:lumOff val="40000"/>
            </a:schemeClr>
          </a:solidFill>
          <a:ln w="12700">
            <a:miter lim="400000"/>
          </a:ln>
        </p:spPr>
        <p:txBody>
          <a:bodyPr lIns="35719" tIns="35719" rIns="35719" bIns="35719" anchor="ctr"/>
          <a:lstStyle/>
          <a:p>
            <a:pPr>
              <a:defRPr sz="2200" b="0">
                <a:solidFill>
                  <a:srgbClr val="FFFFFF"/>
                </a:solidFill>
                <a:latin typeface="+mn-lt"/>
                <a:ea typeface="+mn-ea"/>
                <a:cs typeface="+mn-cs"/>
                <a:sym typeface="Helvetica Neue Medium"/>
              </a:defRPr>
            </a:pPr>
            <a:endParaRPr sz="1547">
              <a:solidFill>
                <a:srgbClr val="92D050"/>
              </a:solidFill>
            </a:endParaRPr>
          </a:p>
        </p:txBody>
      </p:sp>
      <p:sp>
        <p:nvSpPr>
          <p:cNvPr id="12" name="Τόξο 11">
            <a:extLst>
              <a:ext uri="{FF2B5EF4-FFF2-40B4-BE49-F238E27FC236}">
                <a16:creationId xmlns:a16="http://schemas.microsoft.com/office/drawing/2014/main" id="{3A70F758-9181-4A66-C14F-76B184C2ECB3}"/>
              </a:ext>
            </a:extLst>
          </p:cNvPr>
          <p:cNvSpPr/>
          <p:nvPr/>
        </p:nvSpPr>
        <p:spPr>
          <a:xfrm rot="5400000">
            <a:off x="8558492" y="2162787"/>
            <a:ext cx="1892808" cy="2596435"/>
          </a:xfrm>
          <a:prstGeom prst="arc">
            <a:avLst>
              <a:gd name="adj1" fmla="val 11008218"/>
              <a:gd name="adj2" fmla="val 21466523"/>
            </a:avLst>
          </a:prstGeom>
          <a:ln w="381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cxnSp>
        <p:nvCxnSpPr>
          <p:cNvPr id="14" name="Ευθεία γραμμή σύνδεσης 13">
            <a:extLst>
              <a:ext uri="{FF2B5EF4-FFF2-40B4-BE49-F238E27FC236}">
                <a16:creationId xmlns:a16="http://schemas.microsoft.com/office/drawing/2014/main" id="{C2FB79C2-9702-FD4E-EB7E-9A8BD008DD72}"/>
              </a:ext>
            </a:extLst>
          </p:cNvPr>
          <p:cNvCxnSpPr>
            <a:cxnSpLocks/>
            <a:stCxn id="10" idx="6"/>
            <a:endCxn id="9" idx="2"/>
          </p:cNvCxnSpPr>
          <p:nvPr/>
        </p:nvCxnSpPr>
        <p:spPr>
          <a:xfrm>
            <a:off x="7327229" y="2553764"/>
            <a:ext cx="1228302" cy="0"/>
          </a:xfrm>
          <a:prstGeom prst="line">
            <a:avLst/>
          </a:prstGeom>
          <a:ln w="381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 name="Ευθεία γραμμή σύνδεσης 17">
            <a:extLst>
              <a:ext uri="{FF2B5EF4-FFF2-40B4-BE49-F238E27FC236}">
                <a16:creationId xmlns:a16="http://schemas.microsoft.com/office/drawing/2014/main" id="{9A5F5276-8C1A-5D1A-0551-4ABC022161D9}"/>
              </a:ext>
            </a:extLst>
          </p:cNvPr>
          <p:cNvCxnSpPr>
            <a:cxnSpLocks/>
            <a:stCxn id="7" idx="6"/>
            <a:endCxn id="8" idx="2"/>
          </p:cNvCxnSpPr>
          <p:nvPr/>
        </p:nvCxnSpPr>
        <p:spPr>
          <a:xfrm>
            <a:off x="7327229" y="4384020"/>
            <a:ext cx="1228302" cy="0"/>
          </a:xfrm>
          <a:prstGeom prst="line">
            <a:avLst/>
          </a:prstGeom>
          <a:ln w="381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19FD3D6A-590D-B472-20A4-12AC69770869}"/>
              </a:ext>
            </a:extLst>
          </p:cNvPr>
          <p:cNvSpPr txBox="1"/>
          <p:nvPr/>
        </p:nvSpPr>
        <p:spPr>
          <a:xfrm>
            <a:off x="8438893" y="3111690"/>
            <a:ext cx="1229850" cy="553998"/>
          </a:xfrm>
          <a:prstGeom prst="rect">
            <a:avLst/>
          </a:prstGeom>
          <a:noFill/>
        </p:spPr>
        <p:txBody>
          <a:bodyPr wrap="square">
            <a:spAutoFit/>
          </a:bodyPr>
          <a:lstStyle/>
          <a:p>
            <a:pPr algn="ctr"/>
            <a:r>
              <a:rPr lang="en-US" sz="1000" dirty="0">
                <a:effectLst/>
                <a:ea typeface="Times New Roman" panose="02020603050405020304" pitchFamily="18" charset="0"/>
                <a:cs typeface="Times New Roman" panose="02020603050405020304" pitchFamily="18" charset="0"/>
              </a:rPr>
              <a:t>Coordination - Project management</a:t>
            </a:r>
            <a:endParaRPr lang="el-GR" sz="1000" dirty="0"/>
          </a:p>
        </p:txBody>
      </p:sp>
      <p:sp>
        <p:nvSpPr>
          <p:cNvPr id="24" name="TextBox 23">
            <a:extLst>
              <a:ext uri="{FF2B5EF4-FFF2-40B4-BE49-F238E27FC236}">
                <a16:creationId xmlns:a16="http://schemas.microsoft.com/office/drawing/2014/main" id="{6C704493-C7BF-79C6-08B9-4BB0E33DBCA5}"/>
              </a:ext>
            </a:extLst>
          </p:cNvPr>
          <p:cNvSpPr txBox="1"/>
          <p:nvPr/>
        </p:nvSpPr>
        <p:spPr>
          <a:xfrm>
            <a:off x="8441698" y="4965334"/>
            <a:ext cx="1228303" cy="707886"/>
          </a:xfrm>
          <a:prstGeom prst="rect">
            <a:avLst/>
          </a:prstGeom>
          <a:noFill/>
        </p:spPr>
        <p:txBody>
          <a:bodyPr wrap="square">
            <a:spAutoFit/>
          </a:bodyPr>
          <a:lstStyle>
            <a:defPPr>
              <a:defRPr lang="el-GR"/>
            </a:defPPr>
            <a:lvl1pPr algn="ctr">
              <a:defRPr sz="1000">
                <a:effectLst/>
                <a:ea typeface="Times New Roman" panose="02020603050405020304" pitchFamily="18" charset="0"/>
                <a:cs typeface="Times New Roman" panose="02020603050405020304" pitchFamily="18" charset="0"/>
              </a:defRPr>
            </a:lvl1pPr>
          </a:lstStyle>
          <a:p>
            <a:r>
              <a:rPr lang="el-GR" dirty="0" err="1"/>
              <a:t>Blue</a:t>
            </a:r>
            <a:r>
              <a:rPr lang="el-GR" dirty="0"/>
              <a:t> </a:t>
            </a:r>
            <a:r>
              <a:rPr lang="el-GR" dirty="0" err="1"/>
              <a:t>Growth</a:t>
            </a:r>
            <a:r>
              <a:rPr lang="el-GR" dirty="0"/>
              <a:t> </a:t>
            </a:r>
            <a:r>
              <a:rPr lang="el-GR" dirty="0" err="1"/>
              <a:t>Incubator</a:t>
            </a:r>
            <a:r>
              <a:rPr lang="el-GR" dirty="0"/>
              <a:t> Network: Consulting and </a:t>
            </a:r>
            <a:r>
              <a:rPr lang="el-GR" dirty="0" err="1"/>
              <a:t>Experts</a:t>
            </a:r>
            <a:endParaRPr lang="el-GR" dirty="0"/>
          </a:p>
        </p:txBody>
      </p:sp>
      <p:sp>
        <p:nvSpPr>
          <p:cNvPr id="26" name="TextBox 25">
            <a:extLst>
              <a:ext uri="{FF2B5EF4-FFF2-40B4-BE49-F238E27FC236}">
                <a16:creationId xmlns:a16="http://schemas.microsoft.com/office/drawing/2014/main" id="{7E05604B-FCDB-E019-9D75-ADF75B0DD3A9}"/>
              </a:ext>
            </a:extLst>
          </p:cNvPr>
          <p:cNvSpPr txBox="1"/>
          <p:nvPr/>
        </p:nvSpPr>
        <p:spPr>
          <a:xfrm>
            <a:off x="6159075" y="4965334"/>
            <a:ext cx="1347866" cy="246221"/>
          </a:xfrm>
          <a:prstGeom prst="rect">
            <a:avLst/>
          </a:prstGeom>
          <a:noFill/>
        </p:spPr>
        <p:txBody>
          <a:bodyPr wrap="square">
            <a:spAutoFit/>
          </a:bodyPr>
          <a:lstStyle>
            <a:defPPr>
              <a:defRPr lang="el-GR"/>
            </a:defPPr>
            <a:lvl1pPr algn="ctr">
              <a:defRPr sz="1000">
                <a:effectLst/>
                <a:ea typeface="Times New Roman" panose="02020603050405020304" pitchFamily="18" charset="0"/>
                <a:cs typeface="Times New Roman" panose="02020603050405020304" pitchFamily="18" charset="0"/>
              </a:defRPr>
            </a:lvl1pPr>
          </a:lstStyle>
          <a:p>
            <a:r>
              <a:rPr lang="el-GR" dirty="0" err="1"/>
              <a:t>Awareness</a:t>
            </a:r>
            <a:r>
              <a:rPr lang="el-GR" dirty="0"/>
              <a:t> - </a:t>
            </a:r>
            <a:r>
              <a:rPr lang="el-GR" dirty="0" err="1"/>
              <a:t>Publicity</a:t>
            </a:r>
            <a:endParaRPr lang="el-GR" dirty="0"/>
          </a:p>
        </p:txBody>
      </p:sp>
      <p:sp>
        <p:nvSpPr>
          <p:cNvPr id="27" name="TextBox 26">
            <a:extLst>
              <a:ext uri="{FF2B5EF4-FFF2-40B4-BE49-F238E27FC236}">
                <a16:creationId xmlns:a16="http://schemas.microsoft.com/office/drawing/2014/main" id="{14A1A718-29CE-7725-337C-8AC8923D0222}"/>
              </a:ext>
            </a:extLst>
          </p:cNvPr>
          <p:cNvSpPr txBox="1"/>
          <p:nvPr/>
        </p:nvSpPr>
        <p:spPr>
          <a:xfrm>
            <a:off x="550490" y="1448753"/>
            <a:ext cx="4945527" cy="461665"/>
          </a:xfrm>
          <a:prstGeom prst="rect">
            <a:avLst/>
          </a:prstGeom>
          <a:noFill/>
        </p:spPr>
        <p:txBody>
          <a:bodyPr wrap="square" rtlCol="0">
            <a:spAutoFit/>
          </a:bodyPr>
          <a:lstStyle>
            <a:defPPr>
              <a:defRPr lang="el-GR"/>
            </a:defPPr>
            <a:lvl1pPr algn="ctr">
              <a:defRPr sz="1400" i="1"/>
            </a:lvl1pPr>
          </a:lstStyle>
          <a:p>
            <a:pPr algn="l"/>
            <a:r>
              <a:rPr lang="en-US" sz="2400" b="1" dirty="0">
                <a:solidFill>
                  <a:schemeClr val="bg1"/>
                </a:solidFill>
                <a:latin typeface="Calibri" panose="020F0502020204030204" pitchFamily="34" charset="0"/>
                <a:cs typeface="Times New Roman" panose="02020603050405020304" pitchFamily="18" charset="0"/>
              </a:rPr>
              <a:t>The Actions </a:t>
            </a:r>
            <a:endParaRPr lang="el-GR" sz="1600" b="1" dirty="0">
              <a:solidFill>
                <a:schemeClr val="bg1"/>
              </a:solidFill>
              <a:latin typeface="Calibri" panose="020F0502020204030204" pitchFamily="34" charset="0"/>
              <a:cs typeface="Times New Roman" panose="02020603050405020304" pitchFamily="18" charset="0"/>
            </a:endParaRPr>
          </a:p>
        </p:txBody>
      </p:sp>
      <p:cxnSp>
        <p:nvCxnSpPr>
          <p:cNvPr id="28" name="Ευθεία γραμμή σύνδεσης 27">
            <a:extLst>
              <a:ext uri="{FF2B5EF4-FFF2-40B4-BE49-F238E27FC236}">
                <a16:creationId xmlns:a16="http://schemas.microsoft.com/office/drawing/2014/main" id="{8365D21A-299A-6FA7-D2BF-F24833495275}"/>
              </a:ext>
            </a:extLst>
          </p:cNvPr>
          <p:cNvCxnSpPr>
            <a:cxnSpLocks/>
          </p:cNvCxnSpPr>
          <p:nvPr/>
        </p:nvCxnSpPr>
        <p:spPr>
          <a:xfrm>
            <a:off x="638368" y="2525598"/>
            <a:ext cx="592483" cy="0"/>
          </a:xfrm>
          <a:prstGeom prst="line">
            <a:avLst/>
          </a:prstGeom>
          <a:ln w="381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65005FE8-5D9E-2867-5E13-273AB4EC4EED}"/>
              </a:ext>
            </a:extLst>
          </p:cNvPr>
          <p:cNvSpPr txBox="1"/>
          <p:nvPr/>
        </p:nvSpPr>
        <p:spPr>
          <a:xfrm>
            <a:off x="6375466" y="2400574"/>
            <a:ext cx="951763" cy="276999"/>
          </a:xfrm>
          <a:prstGeom prst="rect">
            <a:avLst/>
          </a:prstGeom>
          <a:noFill/>
        </p:spPr>
        <p:txBody>
          <a:bodyPr wrap="square">
            <a:spAutoFit/>
          </a:bodyPr>
          <a:lstStyle/>
          <a:p>
            <a:pPr algn="ctr"/>
            <a:r>
              <a:rPr lang="el-GR" sz="1200" b="1" dirty="0">
                <a:cs typeface="Times New Roman" panose="02020603050405020304" pitchFamily="18" charset="0"/>
              </a:rPr>
              <a:t>9.020,00 €</a:t>
            </a:r>
            <a:r>
              <a:rPr lang="el-GR" sz="1200" b="1" dirty="0"/>
              <a:t> </a:t>
            </a:r>
          </a:p>
        </p:txBody>
      </p:sp>
      <p:sp>
        <p:nvSpPr>
          <p:cNvPr id="32" name="TextBox 31">
            <a:extLst>
              <a:ext uri="{FF2B5EF4-FFF2-40B4-BE49-F238E27FC236}">
                <a16:creationId xmlns:a16="http://schemas.microsoft.com/office/drawing/2014/main" id="{962E0AA9-4435-1B73-F4E8-ECDC7296E848}"/>
              </a:ext>
            </a:extLst>
          </p:cNvPr>
          <p:cNvSpPr txBox="1"/>
          <p:nvPr/>
        </p:nvSpPr>
        <p:spPr>
          <a:xfrm>
            <a:off x="8600343" y="2417229"/>
            <a:ext cx="951763" cy="276999"/>
          </a:xfrm>
          <a:prstGeom prst="rect">
            <a:avLst/>
          </a:prstGeom>
          <a:noFill/>
        </p:spPr>
        <p:txBody>
          <a:bodyPr wrap="square">
            <a:spAutoFit/>
          </a:bodyPr>
          <a:lstStyle/>
          <a:p>
            <a:pPr algn="ctr"/>
            <a:r>
              <a:rPr lang="el-GR" sz="1200" b="1" dirty="0">
                <a:solidFill>
                  <a:schemeClr val="bg1"/>
                </a:solidFill>
                <a:cs typeface="Times New Roman" panose="02020603050405020304" pitchFamily="18" charset="0"/>
              </a:rPr>
              <a:t>41.880,00 €</a:t>
            </a:r>
          </a:p>
        </p:txBody>
      </p:sp>
      <p:sp>
        <p:nvSpPr>
          <p:cNvPr id="33" name="TextBox 32">
            <a:extLst>
              <a:ext uri="{FF2B5EF4-FFF2-40B4-BE49-F238E27FC236}">
                <a16:creationId xmlns:a16="http://schemas.microsoft.com/office/drawing/2014/main" id="{AEC4646B-20B7-1AE8-A4F6-249C4CDBBAB3}"/>
              </a:ext>
            </a:extLst>
          </p:cNvPr>
          <p:cNvSpPr txBox="1"/>
          <p:nvPr/>
        </p:nvSpPr>
        <p:spPr>
          <a:xfrm>
            <a:off x="8508415" y="4262778"/>
            <a:ext cx="1090806" cy="276999"/>
          </a:xfrm>
          <a:prstGeom prst="rect">
            <a:avLst/>
          </a:prstGeom>
          <a:noFill/>
        </p:spPr>
        <p:txBody>
          <a:bodyPr wrap="square">
            <a:spAutoFit/>
          </a:bodyPr>
          <a:lstStyle/>
          <a:p>
            <a:pPr algn="ctr"/>
            <a:r>
              <a:rPr lang="el-GR" sz="1200" b="1" dirty="0">
                <a:cs typeface="Times New Roman" panose="02020603050405020304" pitchFamily="18" charset="0"/>
              </a:rPr>
              <a:t>151.250,0</a:t>
            </a:r>
            <a:r>
              <a:rPr lang="en-US" sz="1200" b="1" dirty="0">
                <a:cs typeface="Times New Roman" panose="02020603050405020304" pitchFamily="18" charset="0"/>
              </a:rPr>
              <a:t>0 </a:t>
            </a:r>
            <a:r>
              <a:rPr lang="el-GR" sz="1200" b="1" dirty="0">
                <a:cs typeface="Times New Roman" panose="02020603050405020304" pitchFamily="18" charset="0"/>
              </a:rPr>
              <a:t>€</a:t>
            </a:r>
            <a:r>
              <a:rPr lang="el-GR" sz="1200" b="1" dirty="0"/>
              <a:t> </a:t>
            </a:r>
          </a:p>
        </p:txBody>
      </p:sp>
      <p:sp>
        <p:nvSpPr>
          <p:cNvPr id="34" name="TextBox 33">
            <a:extLst>
              <a:ext uri="{FF2B5EF4-FFF2-40B4-BE49-F238E27FC236}">
                <a16:creationId xmlns:a16="http://schemas.microsoft.com/office/drawing/2014/main" id="{71967EF4-6F5C-C53E-9203-9E060D1DD312}"/>
              </a:ext>
            </a:extLst>
          </p:cNvPr>
          <p:cNvSpPr txBox="1"/>
          <p:nvPr/>
        </p:nvSpPr>
        <p:spPr>
          <a:xfrm>
            <a:off x="6339309" y="4262778"/>
            <a:ext cx="951763" cy="276999"/>
          </a:xfrm>
          <a:prstGeom prst="rect">
            <a:avLst/>
          </a:prstGeom>
          <a:noFill/>
        </p:spPr>
        <p:txBody>
          <a:bodyPr wrap="square">
            <a:spAutoFit/>
          </a:bodyPr>
          <a:lstStyle/>
          <a:p>
            <a:pPr algn="ctr"/>
            <a:r>
              <a:rPr lang="el-GR" sz="1200" b="1" dirty="0">
                <a:solidFill>
                  <a:schemeClr val="bg1"/>
                </a:solidFill>
                <a:cs typeface="Times New Roman" panose="02020603050405020304" pitchFamily="18" charset="0"/>
              </a:rPr>
              <a:t>69.850,00 €</a:t>
            </a:r>
          </a:p>
        </p:txBody>
      </p:sp>
      <p:pic>
        <p:nvPicPr>
          <p:cNvPr id="11" name="Εικόνα 10">
            <a:extLst>
              <a:ext uri="{FF2B5EF4-FFF2-40B4-BE49-F238E27FC236}">
                <a16:creationId xmlns:a16="http://schemas.microsoft.com/office/drawing/2014/main" id="{2EA9BDDF-F611-33D8-19AB-028FF555DE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7594" y="249420"/>
            <a:ext cx="1044648" cy="703581"/>
          </a:xfrm>
          <a:prstGeom prst="rect">
            <a:avLst/>
          </a:prstGeom>
        </p:spPr>
      </p:pic>
      <p:pic>
        <p:nvPicPr>
          <p:cNvPr id="2" name="Εικόνα 1">
            <a:extLst>
              <a:ext uri="{FF2B5EF4-FFF2-40B4-BE49-F238E27FC236}">
                <a16:creationId xmlns:a16="http://schemas.microsoft.com/office/drawing/2014/main" id="{7F899ABE-5694-2976-54BE-C48B21736359}"/>
              </a:ext>
            </a:extLst>
          </p:cNvPr>
          <p:cNvPicPr>
            <a:picLocks noChangeAspect="1"/>
          </p:cNvPicPr>
          <p:nvPr/>
        </p:nvPicPr>
        <p:blipFill>
          <a:blip r:embed="rId4"/>
          <a:stretch>
            <a:fillRect/>
          </a:stretch>
        </p:blipFill>
        <p:spPr>
          <a:xfrm>
            <a:off x="8837761" y="291379"/>
            <a:ext cx="2710344" cy="619662"/>
          </a:xfrm>
          <a:prstGeom prst="rect">
            <a:avLst/>
          </a:prstGeom>
        </p:spPr>
      </p:pic>
    </p:spTree>
    <p:extLst>
      <p:ext uri="{BB962C8B-B14F-4D97-AF65-F5344CB8AC3E}">
        <p14:creationId xmlns:p14="http://schemas.microsoft.com/office/powerpoint/2010/main" val="6628051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Ορθογώνιο 12">
            <a:extLst>
              <a:ext uri="{FF2B5EF4-FFF2-40B4-BE49-F238E27FC236}">
                <a16:creationId xmlns:a16="http://schemas.microsoft.com/office/drawing/2014/main" id="{759B664A-6EE7-65B5-B817-79726FE1C742}"/>
              </a:ext>
            </a:extLst>
          </p:cNvPr>
          <p:cNvSpPr/>
          <p:nvPr/>
        </p:nvSpPr>
        <p:spPr>
          <a:xfrm>
            <a:off x="0" y="0"/>
            <a:ext cx="5129784" cy="685800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4" name="Εικόνα 3">
            <a:extLst>
              <a:ext uri="{FF2B5EF4-FFF2-40B4-BE49-F238E27FC236}">
                <a16:creationId xmlns:a16="http://schemas.microsoft.com/office/drawing/2014/main" id="{0032320B-5C84-D55C-EFF1-902DBA0DAEA4}"/>
              </a:ext>
            </a:extLst>
          </p:cNvPr>
          <p:cNvPicPr>
            <a:picLocks noChangeAspect="1"/>
          </p:cNvPicPr>
          <p:nvPr/>
        </p:nvPicPr>
        <p:blipFill>
          <a:blip r:embed="rId3"/>
          <a:stretch>
            <a:fillRect/>
          </a:stretch>
        </p:blipFill>
        <p:spPr>
          <a:xfrm>
            <a:off x="489272" y="522182"/>
            <a:ext cx="7751513" cy="5813635"/>
          </a:xfrm>
          <a:prstGeom prst="rect">
            <a:avLst/>
          </a:prstGeom>
        </p:spPr>
      </p:pic>
      <p:pic>
        <p:nvPicPr>
          <p:cNvPr id="16" name="Εικόνα 15">
            <a:extLst>
              <a:ext uri="{FF2B5EF4-FFF2-40B4-BE49-F238E27FC236}">
                <a16:creationId xmlns:a16="http://schemas.microsoft.com/office/drawing/2014/main" id="{0CF21284-F747-C6D1-1055-ABD82C9ADA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5889" y="724908"/>
            <a:ext cx="1044648" cy="703581"/>
          </a:xfrm>
          <a:prstGeom prst="rect">
            <a:avLst/>
          </a:prstGeom>
        </p:spPr>
      </p:pic>
      <p:sp>
        <p:nvSpPr>
          <p:cNvPr id="5" name="Ορθογώνιο 4">
            <a:extLst>
              <a:ext uri="{FF2B5EF4-FFF2-40B4-BE49-F238E27FC236}">
                <a16:creationId xmlns:a16="http://schemas.microsoft.com/office/drawing/2014/main" id="{54B30F56-6403-8D67-2621-D256AFE8ACAD}"/>
              </a:ext>
            </a:extLst>
          </p:cNvPr>
          <p:cNvSpPr/>
          <p:nvPr/>
        </p:nvSpPr>
        <p:spPr>
          <a:xfrm>
            <a:off x="5129783" y="0"/>
            <a:ext cx="706221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TextBox 1">
            <a:extLst>
              <a:ext uri="{FF2B5EF4-FFF2-40B4-BE49-F238E27FC236}">
                <a16:creationId xmlns:a16="http://schemas.microsoft.com/office/drawing/2014/main" id="{14321DB3-0B13-1EB0-074D-C886840E87FB}"/>
              </a:ext>
            </a:extLst>
          </p:cNvPr>
          <p:cNvSpPr txBox="1"/>
          <p:nvPr/>
        </p:nvSpPr>
        <p:spPr>
          <a:xfrm>
            <a:off x="5815724" y="724908"/>
            <a:ext cx="5690987" cy="1569660"/>
          </a:xfrm>
          <a:prstGeom prst="rect">
            <a:avLst/>
          </a:prstGeom>
          <a:noFill/>
        </p:spPr>
        <p:txBody>
          <a:bodyPr wrap="square" rtlCol="0">
            <a:spAutoFit/>
          </a:bodyPr>
          <a:lstStyle/>
          <a:p>
            <a:r>
              <a:rPr lang="en-US" sz="2400" b="1" i="1" dirty="0">
                <a:effectLst/>
                <a:latin typeface="Calibri" panose="020F0502020204030204" pitchFamily="34" charset="0"/>
                <a:ea typeface="Calibri" panose="020F0502020204030204" pitchFamily="34" charset="0"/>
                <a:cs typeface="Times New Roman" panose="02020603050405020304" pitchFamily="18" charset="0"/>
              </a:rPr>
              <a:t>BLUE GROWTH NETWORK INCUBATORS </a:t>
            </a:r>
          </a:p>
          <a:p>
            <a:endParaRPr lang="en-US" sz="2400" b="1" i="1" dirty="0">
              <a:latin typeface="Calibri" panose="020F0502020204030204" pitchFamily="34" charset="0"/>
              <a:ea typeface="Calibri" panose="020F0502020204030204" pitchFamily="34" charset="0"/>
              <a:cs typeface="Times New Roman" panose="02020603050405020304" pitchFamily="18" charset="0"/>
            </a:endParaRPr>
          </a:p>
          <a:p>
            <a:r>
              <a:rPr lang="en-US" sz="2400" b="1" i="1" dirty="0">
                <a:effectLst/>
                <a:latin typeface="Calibri" panose="020F0502020204030204" pitchFamily="34" charset="0"/>
                <a:ea typeface="Calibri" panose="020F0502020204030204" pitchFamily="34" charset="0"/>
                <a:cs typeface="Times New Roman" panose="02020603050405020304" pitchFamily="18" charset="0"/>
              </a:rPr>
              <a:t>Transnational C</a:t>
            </a:r>
            <a:r>
              <a:rPr lang="en-US" sz="2400" b="1" i="1" dirty="0">
                <a:latin typeface="Calibri" panose="020F0502020204030204" pitchFamily="34" charset="0"/>
                <a:ea typeface="Calibri" panose="020F0502020204030204" pitchFamily="34" charset="0"/>
                <a:cs typeface="Times New Roman" panose="02020603050405020304" pitchFamily="18" charset="0"/>
              </a:rPr>
              <a:t>ooperation Project </a:t>
            </a:r>
          </a:p>
          <a:p>
            <a:endParaRPr lang="el-GR" sz="2400" b="1" i="1"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Κύκλος">
            <a:extLst>
              <a:ext uri="{FF2B5EF4-FFF2-40B4-BE49-F238E27FC236}">
                <a16:creationId xmlns:a16="http://schemas.microsoft.com/office/drawing/2014/main" id="{38C00AFE-B672-5162-4E9A-FB93C365276F}"/>
              </a:ext>
            </a:extLst>
          </p:cNvPr>
          <p:cNvSpPr/>
          <p:nvPr/>
        </p:nvSpPr>
        <p:spPr>
          <a:xfrm>
            <a:off x="6211780" y="3957997"/>
            <a:ext cx="996575" cy="1020449"/>
          </a:xfrm>
          <a:prstGeom prst="ellipse">
            <a:avLst/>
          </a:prstGeom>
          <a:solidFill>
            <a:srgbClr val="C00000"/>
          </a:solidFill>
          <a:ln w="12700">
            <a:miter lim="400000"/>
          </a:ln>
        </p:spPr>
        <p:txBody>
          <a:bodyPr lIns="35719" tIns="35719" rIns="35719" bIns="35719" anchor="ctr"/>
          <a:lstStyle/>
          <a:p>
            <a:pPr>
              <a:defRPr sz="2200" b="0">
                <a:solidFill>
                  <a:srgbClr val="FFFFFF"/>
                </a:solidFill>
                <a:latin typeface="+mn-lt"/>
                <a:ea typeface="+mn-ea"/>
                <a:cs typeface="+mn-cs"/>
                <a:sym typeface="Helvetica Neue Medium"/>
              </a:defRPr>
            </a:pPr>
            <a:endParaRPr sz="1547">
              <a:solidFill>
                <a:srgbClr val="92D050"/>
              </a:solidFill>
            </a:endParaRPr>
          </a:p>
        </p:txBody>
      </p:sp>
      <p:sp>
        <p:nvSpPr>
          <p:cNvPr id="8" name="TextBox 7">
            <a:extLst>
              <a:ext uri="{FF2B5EF4-FFF2-40B4-BE49-F238E27FC236}">
                <a16:creationId xmlns:a16="http://schemas.microsoft.com/office/drawing/2014/main" id="{0A272E3D-0C57-4222-0FF3-062250F214AB}"/>
              </a:ext>
            </a:extLst>
          </p:cNvPr>
          <p:cNvSpPr txBox="1"/>
          <p:nvPr/>
        </p:nvSpPr>
        <p:spPr>
          <a:xfrm>
            <a:off x="5713721" y="5135220"/>
            <a:ext cx="1992701" cy="276999"/>
          </a:xfrm>
          <a:prstGeom prst="rect">
            <a:avLst/>
          </a:prstGeom>
          <a:noFill/>
        </p:spPr>
        <p:txBody>
          <a:bodyPr wrap="square">
            <a:spAutoFit/>
          </a:bodyPr>
          <a:lstStyle/>
          <a:p>
            <a:pPr algn="ctr"/>
            <a:r>
              <a:rPr lang="en-US" sz="1200" dirty="0"/>
              <a:t>Sustainable jobs</a:t>
            </a:r>
          </a:p>
        </p:txBody>
      </p:sp>
      <p:sp>
        <p:nvSpPr>
          <p:cNvPr id="9" name="Κύκλος">
            <a:extLst>
              <a:ext uri="{FF2B5EF4-FFF2-40B4-BE49-F238E27FC236}">
                <a16:creationId xmlns:a16="http://schemas.microsoft.com/office/drawing/2014/main" id="{AF372640-3388-73A3-0528-FEEC53B4B4E3}"/>
              </a:ext>
            </a:extLst>
          </p:cNvPr>
          <p:cNvSpPr/>
          <p:nvPr/>
        </p:nvSpPr>
        <p:spPr>
          <a:xfrm>
            <a:off x="8102387" y="3957997"/>
            <a:ext cx="996575" cy="1020449"/>
          </a:xfrm>
          <a:prstGeom prst="ellipse">
            <a:avLst/>
          </a:prstGeom>
          <a:solidFill>
            <a:srgbClr val="92D050"/>
          </a:solidFill>
          <a:ln w="12700">
            <a:miter lim="400000"/>
          </a:ln>
        </p:spPr>
        <p:txBody>
          <a:bodyPr lIns="35719" tIns="35719" rIns="35719" bIns="35719" anchor="ctr"/>
          <a:lstStyle/>
          <a:p>
            <a:pPr>
              <a:defRPr sz="2200" b="0">
                <a:solidFill>
                  <a:srgbClr val="FFFFFF"/>
                </a:solidFill>
                <a:latin typeface="+mn-lt"/>
                <a:ea typeface="+mn-ea"/>
                <a:cs typeface="+mn-cs"/>
                <a:sym typeface="Helvetica Neue Medium"/>
              </a:defRPr>
            </a:pPr>
            <a:endParaRPr sz="1547">
              <a:solidFill>
                <a:srgbClr val="92D050"/>
              </a:solidFill>
            </a:endParaRPr>
          </a:p>
        </p:txBody>
      </p:sp>
      <p:sp>
        <p:nvSpPr>
          <p:cNvPr id="10" name="TextBox 9">
            <a:extLst>
              <a:ext uri="{FF2B5EF4-FFF2-40B4-BE49-F238E27FC236}">
                <a16:creationId xmlns:a16="http://schemas.microsoft.com/office/drawing/2014/main" id="{FB1ED9BB-C892-5B4E-7280-8F400ECB12CC}"/>
              </a:ext>
            </a:extLst>
          </p:cNvPr>
          <p:cNvSpPr txBox="1"/>
          <p:nvPr/>
        </p:nvSpPr>
        <p:spPr>
          <a:xfrm>
            <a:off x="7604323" y="5135219"/>
            <a:ext cx="1992701" cy="246221"/>
          </a:xfrm>
          <a:prstGeom prst="rect">
            <a:avLst/>
          </a:prstGeom>
          <a:noFill/>
        </p:spPr>
        <p:txBody>
          <a:bodyPr wrap="square">
            <a:spAutoFit/>
          </a:bodyPr>
          <a:lstStyle>
            <a:defPPr>
              <a:defRPr lang="el-GR"/>
            </a:defPPr>
            <a:lvl1pPr algn="ctr">
              <a:defRPr sz="1200"/>
            </a:lvl1pPr>
          </a:lstStyle>
          <a:p>
            <a:r>
              <a:rPr lang="en-US" dirty="0"/>
              <a:t>Knowledge</a:t>
            </a:r>
            <a:r>
              <a:rPr lang="el-GR" dirty="0"/>
              <a:t> </a:t>
            </a:r>
            <a:r>
              <a:rPr lang="el-GR"/>
              <a:t>| </a:t>
            </a:r>
            <a:r>
              <a:rPr lang="en-US" dirty="0"/>
              <a:t>Safety</a:t>
            </a:r>
          </a:p>
        </p:txBody>
      </p:sp>
      <p:sp>
        <p:nvSpPr>
          <p:cNvPr id="11" name="Κύκλος">
            <a:extLst>
              <a:ext uri="{FF2B5EF4-FFF2-40B4-BE49-F238E27FC236}">
                <a16:creationId xmlns:a16="http://schemas.microsoft.com/office/drawing/2014/main" id="{5F92A676-C07D-EF14-ACCF-0D154B795B84}"/>
              </a:ext>
            </a:extLst>
          </p:cNvPr>
          <p:cNvSpPr/>
          <p:nvPr/>
        </p:nvSpPr>
        <p:spPr>
          <a:xfrm>
            <a:off x="10012074" y="3957997"/>
            <a:ext cx="996575" cy="1020449"/>
          </a:xfrm>
          <a:prstGeom prst="ellipse">
            <a:avLst/>
          </a:prstGeom>
          <a:solidFill>
            <a:schemeClr val="accent4">
              <a:lumMod val="75000"/>
            </a:schemeClr>
          </a:solidFill>
          <a:ln w="12700">
            <a:miter lim="400000"/>
          </a:ln>
        </p:spPr>
        <p:txBody>
          <a:bodyPr lIns="35719" tIns="35719" rIns="35719" bIns="35719" anchor="ctr"/>
          <a:lstStyle/>
          <a:p>
            <a:pPr>
              <a:defRPr sz="2200" b="0">
                <a:solidFill>
                  <a:srgbClr val="FFFFFF"/>
                </a:solidFill>
                <a:latin typeface="+mn-lt"/>
                <a:ea typeface="+mn-ea"/>
                <a:cs typeface="+mn-cs"/>
                <a:sym typeface="Helvetica Neue Medium"/>
              </a:defRPr>
            </a:pPr>
            <a:endParaRPr sz="1547">
              <a:solidFill>
                <a:srgbClr val="92D050"/>
              </a:solidFill>
            </a:endParaRPr>
          </a:p>
        </p:txBody>
      </p:sp>
      <p:sp>
        <p:nvSpPr>
          <p:cNvPr id="12" name="TextBox 11">
            <a:extLst>
              <a:ext uri="{FF2B5EF4-FFF2-40B4-BE49-F238E27FC236}">
                <a16:creationId xmlns:a16="http://schemas.microsoft.com/office/drawing/2014/main" id="{65A75D6D-27D4-12DD-4755-8DE57A034808}"/>
              </a:ext>
            </a:extLst>
          </p:cNvPr>
          <p:cNvSpPr txBox="1"/>
          <p:nvPr/>
        </p:nvSpPr>
        <p:spPr>
          <a:xfrm>
            <a:off x="9514010" y="5135219"/>
            <a:ext cx="1992701" cy="246221"/>
          </a:xfrm>
          <a:prstGeom prst="rect">
            <a:avLst/>
          </a:prstGeom>
          <a:noFill/>
        </p:spPr>
        <p:txBody>
          <a:bodyPr wrap="square">
            <a:spAutoFit/>
          </a:bodyPr>
          <a:lstStyle>
            <a:defPPr>
              <a:defRPr lang="el-GR"/>
            </a:defPPr>
            <a:lvl1pPr algn="ctr">
              <a:defRPr sz="1200"/>
            </a:lvl1pPr>
          </a:lstStyle>
          <a:p>
            <a:r>
              <a:rPr lang="en-US" dirty="0"/>
              <a:t>Personalized measures</a:t>
            </a:r>
          </a:p>
        </p:txBody>
      </p:sp>
      <p:pic>
        <p:nvPicPr>
          <p:cNvPr id="14" name="Γραφικό 13" descr="Οικοδόμος">
            <a:extLst>
              <a:ext uri="{FF2B5EF4-FFF2-40B4-BE49-F238E27FC236}">
                <a16:creationId xmlns:a16="http://schemas.microsoft.com/office/drawing/2014/main" id="{86F220DF-0CFD-5B3F-B46F-3A9FDB90F8E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482671" y="4242984"/>
            <a:ext cx="454793" cy="454793"/>
          </a:xfrm>
          <a:prstGeom prst="rect">
            <a:avLst/>
          </a:prstGeom>
        </p:spPr>
      </p:pic>
      <p:pic>
        <p:nvPicPr>
          <p:cNvPr id="15" name="Γραφικό 14" descr="Ανοικτός φάκελος">
            <a:extLst>
              <a:ext uri="{FF2B5EF4-FFF2-40B4-BE49-F238E27FC236}">
                <a16:creationId xmlns:a16="http://schemas.microsoft.com/office/drawing/2014/main" id="{17D20371-3F1D-3DC3-4045-63DF49F10C1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285850" y="4247066"/>
            <a:ext cx="450711" cy="450711"/>
          </a:xfrm>
          <a:prstGeom prst="rect">
            <a:avLst/>
          </a:prstGeom>
        </p:spPr>
      </p:pic>
      <p:pic>
        <p:nvPicPr>
          <p:cNvPr id="17" name="Γραφικό 16" descr="Θυρίδα">
            <a:extLst>
              <a:ext uri="{FF2B5EF4-FFF2-40B4-BE49-F238E27FC236}">
                <a16:creationId xmlns:a16="http://schemas.microsoft.com/office/drawing/2014/main" id="{E382C9F4-29FC-982E-09DF-39695D766D5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371190" y="4238806"/>
            <a:ext cx="458970" cy="458970"/>
          </a:xfrm>
          <a:prstGeom prst="rect">
            <a:avLst/>
          </a:prstGeom>
        </p:spPr>
      </p:pic>
      <p:sp>
        <p:nvSpPr>
          <p:cNvPr id="19" name="TextBox 18">
            <a:extLst>
              <a:ext uri="{FF2B5EF4-FFF2-40B4-BE49-F238E27FC236}">
                <a16:creationId xmlns:a16="http://schemas.microsoft.com/office/drawing/2014/main" id="{4DB89CD5-729D-8E4C-CB42-1ADEFC362CE9}"/>
              </a:ext>
            </a:extLst>
          </p:cNvPr>
          <p:cNvSpPr txBox="1"/>
          <p:nvPr/>
        </p:nvSpPr>
        <p:spPr>
          <a:xfrm>
            <a:off x="5815724" y="2264509"/>
            <a:ext cx="5256829" cy="830997"/>
          </a:xfrm>
          <a:prstGeom prst="rect">
            <a:avLst/>
          </a:prstGeom>
          <a:noFill/>
        </p:spPr>
        <p:txBody>
          <a:bodyPr wrap="square">
            <a:spAutoFit/>
          </a:bodyPr>
          <a:lstStyle/>
          <a:p>
            <a:r>
              <a:rPr lang="en-US" sz="2400" b="1" dirty="0">
                <a:solidFill>
                  <a:srgbClr val="6565FF"/>
                </a:solidFill>
              </a:rPr>
              <a:t>Blue Growth: </a:t>
            </a:r>
            <a:r>
              <a:rPr lang="en-US" sz="2400" dirty="0"/>
              <a:t>EU 's long - term strategy to support sustainable development </a:t>
            </a:r>
            <a:endParaRPr lang="el-GR" sz="2400" dirty="0"/>
          </a:p>
        </p:txBody>
      </p:sp>
      <p:pic>
        <p:nvPicPr>
          <p:cNvPr id="6" name="Εικόνα 5">
            <a:extLst>
              <a:ext uri="{FF2B5EF4-FFF2-40B4-BE49-F238E27FC236}">
                <a16:creationId xmlns:a16="http://schemas.microsoft.com/office/drawing/2014/main" id="{E257D1E1-E1DB-F779-36B4-45D04D3C8D95}"/>
              </a:ext>
            </a:extLst>
          </p:cNvPr>
          <p:cNvPicPr>
            <a:picLocks noChangeAspect="1"/>
          </p:cNvPicPr>
          <p:nvPr/>
        </p:nvPicPr>
        <p:blipFill>
          <a:blip r:embed="rId11"/>
          <a:stretch>
            <a:fillRect/>
          </a:stretch>
        </p:blipFill>
        <p:spPr>
          <a:xfrm>
            <a:off x="7474988" y="6041376"/>
            <a:ext cx="2710344" cy="619662"/>
          </a:xfrm>
          <a:prstGeom prst="rect">
            <a:avLst/>
          </a:prstGeom>
        </p:spPr>
      </p:pic>
    </p:spTree>
    <p:extLst>
      <p:ext uri="{BB962C8B-B14F-4D97-AF65-F5344CB8AC3E}">
        <p14:creationId xmlns:p14="http://schemas.microsoft.com/office/powerpoint/2010/main" val="2254798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Εικόνα 13">
            <a:extLst>
              <a:ext uri="{FF2B5EF4-FFF2-40B4-BE49-F238E27FC236}">
                <a16:creationId xmlns:a16="http://schemas.microsoft.com/office/drawing/2014/main" id="{E2DBB43D-C72F-F9FA-C4BF-B7C295B433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971692" cy="6858000"/>
          </a:xfrm>
          <a:prstGeom prst="rect">
            <a:avLst/>
          </a:prstGeom>
        </p:spPr>
      </p:pic>
      <p:pic>
        <p:nvPicPr>
          <p:cNvPr id="20" name="Εικόνα 19">
            <a:extLst>
              <a:ext uri="{FF2B5EF4-FFF2-40B4-BE49-F238E27FC236}">
                <a16:creationId xmlns:a16="http://schemas.microsoft.com/office/drawing/2014/main" id="{1A474F9C-E41F-BEEE-E956-05E5ACE605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0478" y="1090641"/>
            <a:ext cx="1794832" cy="1208838"/>
          </a:xfrm>
          <a:prstGeom prst="rect">
            <a:avLst/>
          </a:prstGeom>
        </p:spPr>
      </p:pic>
      <p:sp>
        <p:nvSpPr>
          <p:cNvPr id="21" name="Κύκλος: Κενός 20">
            <a:extLst>
              <a:ext uri="{FF2B5EF4-FFF2-40B4-BE49-F238E27FC236}">
                <a16:creationId xmlns:a16="http://schemas.microsoft.com/office/drawing/2014/main" id="{1A607F34-A8C4-4935-A0B9-E664D64EAEF2}"/>
              </a:ext>
            </a:extLst>
          </p:cNvPr>
          <p:cNvSpPr>
            <a:spLocks noChangeAspect="1"/>
          </p:cNvSpPr>
          <p:nvPr/>
        </p:nvSpPr>
        <p:spPr>
          <a:xfrm>
            <a:off x="4015819" y="4194928"/>
            <a:ext cx="329938" cy="329938"/>
          </a:xfrm>
          <a:prstGeom prst="donu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cxnSp>
        <p:nvCxnSpPr>
          <p:cNvPr id="23" name="Ευθεία γραμμή σύνδεσης 22">
            <a:extLst>
              <a:ext uri="{FF2B5EF4-FFF2-40B4-BE49-F238E27FC236}">
                <a16:creationId xmlns:a16="http://schemas.microsoft.com/office/drawing/2014/main" id="{507EB34D-D18B-534F-8CEB-C316A5366CA9}"/>
              </a:ext>
            </a:extLst>
          </p:cNvPr>
          <p:cNvCxnSpPr>
            <a:cxnSpLocks/>
            <a:stCxn id="21" idx="3"/>
            <a:endCxn id="38" idx="7"/>
          </p:cNvCxnSpPr>
          <p:nvPr/>
        </p:nvCxnSpPr>
        <p:spPr>
          <a:xfrm flipH="1">
            <a:off x="3632089" y="4476548"/>
            <a:ext cx="432048" cy="23332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8" name="Ευθεία γραμμή σύνδεσης 27">
            <a:extLst>
              <a:ext uri="{FF2B5EF4-FFF2-40B4-BE49-F238E27FC236}">
                <a16:creationId xmlns:a16="http://schemas.microsoft.com/office/drawing/2014/main" id="{427BCAC6-83AF-5AA9-678B-674707B6182A}"/>
              </a:ext>
            </a:extLst>
          </p:cNvPr>
          <p:cNvCxnSpPr>
            <a:cxnSpLocks/>
            <a:stCxn id="39" idx="6"/>
            <a:endCxn id="21" idx="2"/>
          </p:cNvCxnSpPr>
          <p:nvPr/>
        </p:nvCxnSpPr>
        <p:spPr>
          <a:xfrm flipV="1">
            <a:off x="3027188" y="4359897"/>
            <a:ext cx="988631" cy="43258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2" name="Ευθεία γραμμή σύνδεσης 31">
            <a:extLst>
              <a:ext uri="{FF2B5EF4-FFF2-40B4-BE49-F238E27FC236}">
                <a16:creationId xmlns:a16="http://schemas.microsoft.com/office/drawing/2014/main" id="{530C6C79-8581-CBB0-C862-BC51BD52E159}"/>
              </a:ext>
            </a:extLst>
          </p:cNvPr>
          <p:cNvCxnSpPr>
            <a:cxnSpLocks/>
            <a:stCxn id="21" idx="0"/>
          </p:cNvCxnSpPr>
          <p:nvPr/>
        </p:nvCxnSpPr>
        <p:spPr>
          <a:xfrm flipV="1">
            <a:off x="4180788" y="1753386"/>
            <a:ext cx="381785" cy="244154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5" name="Ευθεία γραμμή σύνδεσης 34">
            <a:extLst>
              <a:ext uri="{FF2B5EF4-FFF2-40B4-BE49-F238E27FC236}">
                <a16:creationId xmlns:a16="http://schemas.microsoft.com/office/drawing/2014/main" id="{09BCA9DC-F972-1075-6D6E-92846F0980CC}"/>
              </a:ext>
            </a:extLst>
          </p:cNvPr>
          <p:cNvCxnSpPr>
            <a:cxnSpLocks/>
            <a:stCxn id="21" idx="7"/>
            <a:endCxn id="41" idx="3"/>
          </p:cNvCxnSpPr>
          <p:nvPr/>
        </p:nvCxnSpPr>
        <p:spPr>
          <a:xfrm flipV="1">
            <a:off x="4297439" y="636310"/>
            <a:ext cx="2136208" cy="360693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8" name="Κύκλος: Κενός 37">
            <a:extLst>
              <a:ext uri="{FF2B5EF4-FFF2-40B4-BE49-F238E27FC236}">
                <a16:creationId xmlns:a16="http://schemas.microsoft.com/office/drawing/2014/main" id="{28ADBCCE-6C4C-2482-0C39-7B138DB85A42}"/>
              </a:ext>
            </a:extLst>
          </p:cNvPr>
          <p:cNvSpPr>
            <a:spLocks noChangeAspect="1"/>
          </p:cNvSpPr>
          <p:nvPr/>
        </p:nvSpPr>
        <p:spPr>
          <a:xfrm>
            <a:off x="3350469" y="4661555"/>
            <a:ext cx="329938" cy="329938"/>
          </a:xfrm>
          <a:prstGeom prst="donut">
            <a:avLst/>
          </a:prstGeom>
          <a:solidFill>
            <a:schemeClr val="accent2">
              <a:lumMod val="7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39" name="Κύκλος: Κενός 38">
            <a:extLst>
              <a:ext uri="{FF2B5EF4-FFF2-40B4-BE49-F238E27FC236}">
                <a16:creationId xmlns:a16="http://schemas.microsoft.com/office/drawing/2014/main" id="{654627DC-7377-20CD-E431-75CDA93EFEAE}"/>
              </a:ext>
            </a:extLst>
          </p:cNvPr>
          <p:cNvSpPr>
            <a:spLocks noChangeAspect="1"/>
          </p:cNvSpPr>
          <p:nvPr/>
        </p:nvSpPr>
        <p:spPr>
          <a:xfrm>
            <a:off x="2697250" y="4627513"/>
            <a:ext cx="329938" cy="329938"/>
          </a:xfrm>
          <a:prstGeom prst="donut">
            <a:avLst/>
          </a:prstGeom>
          <a:solidFill>
            <a:schemeClr val="accent2">
              <a:lumMod val="7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40" name="Κύκλος: Κενός 39">
            <a:extLst>
              <a:ext uri="{FF2B5EF4-FFF2-40B4-BE49-F238E27FC236}">
                <a16:creationId xmlns:a16="http://schemas.microsoft.com/office/drawing/2014/main" id="{A3AEAFAE-B17F-9D16-76BD-1FEB2F767CFB}"/>
              </a:ext>
            </a:extLst>
          </p:cNvPr>
          <p:cNvSpPr>
            <a:spLocks noChangeAspect="1"/>
          </p:cNvSpPr>
          <p:nvPr/>
        </p:nvSpPr>
        <p:spPr>
          <a:xfrm>
            <a:off x="4419987" y="1471766"/>
            <a:ext cx="329938" cy="329938"/>
          </a:xfrm>
          <a:prstGeom prst="donut">
            <a:avLst/>
          </a:prstGeom>
          <a:solidFill>
            <a:schemeClr val="accent2">
              <a:lumMod val="7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41" name="Κύκλος: Κενός 40">
            <a:extLst>
              <a:ext uri="{FF2B5EF4-FFF2-40B4-BE49-F238E27FC236}">
                <a16:creationId xmlns:a16="http://schemas.microsoft.com/office/drawing/2014/main" id="{86A39FFC-E070-9987-B198-3E659C35190C}"/>
              </a:ext>
            </a:extLst>
          </p:cNvPr>
          <p:cNvSpPr>
            <a:spLocks noChangeAspect="1"/>
          </p:cNvSpPr>
          <p:nvPr/>
        </p:nvSpPr>
        <p:spPr>
          <a:xfrm>
            <a:off x="6385329" y="354690"/>
            <a:ext cx="329938" cy="329938"/>
          </a:xfrm>
          <a:prstGeom prst="donut">
            <a:avLst/>
          </a:prstGeom>
          <a:solidFill>
            <a:schemeClr val="accent2">
              <a:lumMod val="7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42" name="Κύκλος: Κενός 41">
            <a:extLst>
              <a:ext uri="{FF2B5EF4-FFF2-40B4-BE49-F238E27FC236}">
                <a16:creationId xmlns:a16="http://schemas.microsoft.com/office/drawing/2014/main" id="{6AFA0C62-1432-56B3-9086-343E2E5B56BD}"/>
              </a:ext>
            </a:extLst>
          </p:cNvPr>
          <p:cNvSpPr>
            <a:spLocks noChangeAspect="1"/>
          </p:cNvSpPr>
          <p:nvPr/>
        </p:nvSpPr>
        <p:spPr>
          <a:xfrm>
            <a:off x="3087278" y="1530091"/>
            <a:ext cx="329938" cy="329938"/>
          </a:xfrm>
          <a:prstGeom prst="donut">
            <a:avLst/>
          </a:prstGeom>
          <a:solidFill>
            <a:schemeClr val="accent2">
              <a:lumMod val="7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43" name="Κύκλος: Κενός 42">
            <a:extLst>
              <a:ext uri="{FF2B5EF4-FFF2-40B4-BE49-F238E27FC236}">
                <a16:creationId xmlns:a16="http://schemas.microsoft.com/office/drawing/2014/main" id="{1BA340D6-5363-C605-43AF-8C76437BB2EA}"/>
              </a:ext>
            </a:extLst>
          </p:cNvPr>
          <p:cNvSpPr>
            <a:spLocks noChangeAspect="1"/>
          </p:cNvSpPr>
          <p:nvPr/>
        </p:nvSpPr>
        <p:spPr>
          <a:xfrm>
            <a:off x="3387097" y="1556607"/>
            <a:ext cx="329938" cy="329938"/>
          </a:xfrm>
          <a:prstGeom prst="donut">
            <a:avLst/>
          </a:prstGeom>
          <a:solidFill>
            <a:schemeClr val="accent2">
              <a:lumMod val="7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cxnSp>
        <p:nvCxnSpPr>
          <p:cNvPr id="44" name="Ευθεία γραμμή σύνδεσης 43">
            <a:extLst>
              <a:ext uri="{FF2B5EF4-FFF2-40B4-BE49-F238E27FC236}">
                <a16:creationId xmlns:a16="http://schemas.microsoft.com/office/drawing/2014/main" id="{1A190DDB-948E-EA53-4A5F-6A0EE882FC0E}"/>
              </a:ext>
            </a:extLst>
          </p:cNvPr>
          <p:cNvCxnSpPr>
            <a:cxnSpLocks/>
            <a:stCxn id="21" idx="1"/>
            <a:endCxn id="42" idx="4"/>
          </p:cNvCxnSpPr>
          <p:nvPr/>
        </p:nvCxnSpPr>
        <p:spPr>
          <a:xfrm flipH="1" flipV="1">
            <a:off x="3252247" y="1860029"/>
            <a:ext cx="811890" cy="238321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7" name="Ευθεία γραμμή σύνδεσης 46">
            <a:extLst>
              <a:ext uri="{FF2B5EF4-FFF2-40B4-BE49-F238E27FC236}">
                <a16:creationId xmlns:a16="http://schemas.microsoft.com/office/drawing/2014/main" id="{D36BEF21-8998-ECDD-94D1-70C71EFE1098}"/>
              </a:ext>
            </a:extLst>
          </p:cNvPr>
          <p:cNvCxnSpPr>
            <a:cxnSpLocks/>
            <a:stCxn id="21" idx="0"/>
            <a:endCxn id="43" idx="4"/>
          </p:cNvCxnSpPr>
          <p:nvPr/>
        </p:nvCxnSpPr>
        <p:spPr>
          <a:xfrm flipH="1" flipV="1">
            <a:off x="3552066" y="1886545"/>
            <a:ext cx="628722" cy="2308383"/>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 name="Κύκλος: Κενός 1">
            <a:extLst>
              <a:ext uri="{FF2B5EF4-FFF2-40B4-BE49-F238E27FC236}">
                <a16:creationId xmlns:a16="http://schemas.microsoft.com/office/drawing/2014/main" id="{350AF423-F7A2-1E66-D9BE-FD07B7BB1F8C}"/>
              </a:ext>
            </a:extLst>
          </p:cNvPr>
          <p:cNvSpPr>
            <a:spLocks noChangeAspect="1"/>
          </p:cNvSpPr>
          <p:nvPr/>
        </p:nvSpPr>
        <p:spPr>
          <a:xfrm>
            <a:off x="2923430" y="3929056"/>
            <a:ext cx="329938" cy="329938"/>
          </a:xfrm>
          <a:prstGeom prst="donut">
            <a:avLst/>
          </a:prstGeom>
          <a:solidFill>
            <a:schemeClr val="accent2">
              <a:lumMod val="7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cxnSp>
        <p:nvCxnSpPr>
          <p:cNvPr id="3" name="Ευθεία γραμμή σύνδεσης 2">
            <a:extLst>
              <a:ext uri="{FF2B5EF4-FFF2-40B4-BE49-F238E27FC236}">
                <a16:creationId xmlns:a16="http://schemas.microsoft.com/office/drawing/2014/main" id="{20BFEF9F-9CAF-00F9-8EDC-A6CDE3C52155}"/>
              </a:ext>
            </a:extLst>
          </p:cNvPr>
          <p:cNvCxnSpPr>
            <a:cxnSpLocks/>
            <a:stCxn id="2" idx="6"/>
            <a:endCxn id="21" idx="2"/>
          </p:cNvCxnSpPr>
          <p:nvPr/>
        </p:nvCxnSpPr>
        <p:spPr>
          <a:xfrm>
            <a:off x="3253368" y="4094025"/>
            <a:ext cx="762451" cy="26587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82436F2-9AAD-1FEE-8DF2-A90D6783B9AF}"/>
              </a:ext>
            </a:extLst>
          </p:cNvPr>
          <p:cNvSpPr txBox="1"/>
          <p:nvPr/>
        </p:nvSpPr>
        <p:spPr>
          <a:xfrm>
            <a:off x="8310962" y="2931268"/>
            <a:ext cx="2912977" cy="830997"/>
          </a:xfrm>
          <a:prstGeom prst="rect">
            <a:avLst/>
          </a:prstGeom>
          <a:noFill/>
        </p:spPr>
        <p:txBody>
          <a:bodyPr wrap="none" rtlCol="0">
            <a:spAutoFit/>
          </a:bodyPr>
          <a:lstStyle>
            <a:defPPr>
              <a:defRPr lang="el-GR"/>
            </a:defPPr>
            <a:lvl1pPr algn="ctr">
              <a:defRPr sz="1400" i="1"/>
            </a:lvl1pPr>
          </a:lstStyle>
          <a:p>
            <a:pPr algn="l"/>
            <a:r>
              <a:rPr lang="en-US" sz="2400" b="1" dirty="0">
                <a:latin typeface="Calibri" panose="020F0502020204030204" pitchFamily="34" charset="0"/>
                <a:cs typeface="Times New Roman" panose="02020603050405020304" pitchFamily="18" charset="0"/>
              </a:rPr>
              <a:t>Collaborators</a:t>
            </a:r>
          </a:p>
          <a:p>
            <a:pPr algn="l"/>
            <a:r>
              <a:rPr lang="en-US" sz="2400" b="1" dirty="0">
                <a:latin typeface="Calibri" panose="020F0502020204030204" pitchFamily="34" charset="0"/>
                <a:cs typeface="Times New Roman" panose="02020603050405020304" pitchFamily="18" charset="0"/>
              </a:rPr>
              <a:t>7 Greek | 1 Bulgarian</a:t>
            </a:r>
            <a:endParaRPr lang="el-GR" sz="2400" b="1" dirty="0">
              <a:latin typeface="Calibri" panose="020F0502020204030204" pitchFamily="34" charset="0"/>
              <a:cs typeface="Times New Roman" panose="02020603050405020304" pitchFamily="18" charset="0"/>
            </a:endParaRPr>
          </a:p>
        </p:txBody>
      </p:sp>
      <p:cxnSp>
        <p:nvCxnSpPr>
          <p:cNvPr id="8" name="Ευθεία γραμμή σύνδεσης 7">
            <a:extLst>
              <a:ext uri="{FF2B5EF4-FFF2-40B4-BE49-F238E27FC236}">
                <a16:creationId xmlns:a16="http://schemas.microsoft.com/office/drawing/2014/main" id="{B16CA210-725A-619C-3F0E-5F5ADE43FD21}"/>
              </a:ext>
            </a:extLst>
          </p:cNvPr>
          <p:cNvCxnSpPr>
            <a:cxnSpLocks/>
          </p:cNvCxnSpPr>
          <p:nvPr/>
        </p:nvCxnSpPr>
        <p:spPr>
          <a:xfrm>
            <a:off x="10538752" y="3769494"/>
            <a:ext cx="592483" cy="0"/>
          </a:xfrm>
          <a:prstGeom prst="line">
            <a:avLst/>
          </a:prstGeom>
          <a:ln w="381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F099B32-6617-9F7C-77E6-F5954974A52F}"/>
              </a:ext>
            </a:extLst>
          </p:cNvPr>
          <p:cNvSpPr txBox="1"/>
          <p:nvPr/>
        </p:nvSpPr>
        <p:spPr>
          <a:xfrm>
            <a:off x="8443033" y="4094025"/>
            <a:ext cx="2806515" cy="1200329"/>
          </a:xfrm>
          <a:prstGeom prst="rect">
            <a:avLst/>
          </a:prstGeom>
          <a:noFill/>
        </p:spPr>
        <p:txBody>
          <a:bodyPr wrap="square" rtlCol="0">
            <a:spAutoFit/>
          </a:bodyPr>
          <a:lstStyle>
            <a:defPPr>
              <a:defRPr lang="el-GR"/>
            </a:defPPr>
            <a:lvl1pPr algn="r">
              <a:defRPr sz="2400" b="1" i="1">
                <a:latin typeface="Calibri" panose="020F0502020204030204" pitchFamily="34" charset="0"/>
                <a:cs typeface="Times New Roman" panose="02020603050405020304" pitchFamily="18" charset="0"/>
              </a:defRPr>
            </a:lvl1pPr>
          </a:lstStyle>
          <a:p>
            <a:pPr algn="l"/>
            <a:r>
              <a:rPr lang="el-GR" dirty="0" err="1"/>
              <a:t>Coordinating</a:t>
            </a:r>
            <a:r>
              <a:rPr lang="el-GR" dirty="0"/>
              <a:t> </a:t>
            </a:r>
            <a:r>
              <a:rPr lang="el-GR" dirty="0" err="1"/>
              <a:t>Partner</a:t>
            </a:r>
            <a:r>
              <a:rPr lang="el-GR" dirty="0"/>
              <a:t> - </a:t>
            </a:r>
            <a:r>
              <a:rPr lang="el-GR" dirty="0" err="1"/>
              <a:t>Attica</a:t>
            </a:r>
            <a:r>
              <a:rPr lang="el-GR" dirty="0"/>
              <a:t> </a:t>
            </a:r>
            <a:r>
              <a:rPr lang="el-GR" dirty="0" err="1"/>
              <a:t>Islands</a:t>
            </a:r>
            <a:r>
              <a:rPr lang="el-GR" dirty="0"/>
              <a:t> Network</a:t>
            </a:r>
          </a:p>
        </p:txBody>
      </p:sp>
      <p:pic>
        <p:nvPicPr>
          <p:cNvPr id="4" name="Εικόνα 3">
            <a:extLst>
              <a:ext uri="{FF2B5EF4-FFF2-40B4-BE49-F238E27FC236}">
                <a16:creationId xmlns:a16="http://schemas.microsoft.com/office/drawing/2014/main" id="{0721461B-E600-3652-C1BA-EE6F5ED84A64}"/>
              </a:ext>
            </a:extLst>
          </p:cNvPr>
          <p:cNvPicPr>
            <a:picLocks noChangeAspect="1"/>
          </p:cNvPicPr>
          <p:nvPr/>
        </p:nvPicPr>
        <p:blipFill>
          <a:blip r:embed="rId4"/>
          <a:stretch>
            <a:fillRect/>
          </a:stretch>
        </p:blipFill>
        <p:spPr>
          <a:xfrm>
            <a:off x="8862722" y="5809780"/>
            <a:ext cx="2710344" cy="619662"/>
          </a:xfrm>
          <a:prstGeom prst="rect">
            <a:avLst/>
          </a:prstGeom>
        </p:spPr>
      </p:pic>
    </p:spTree>
    <p:extLst>
      <p:ext uri="{BB962C8B-B14F-4D97-AF65-F5344CB8AC3E}">
        <p14:creationId xmlns:p14="http://schemas.microsoft.com/office/powerpoint/2010/main" val="24304574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22" presetClass="entr" presetSubtype="1"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up)">
                                      <p:cBhvr>
                                        <p:cTn id="12" dur="500"/>
                                        <p:tgtEl>
                                          <p:spTgt spid="2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par>
                                <p:cTn id="16" presetID="22" presetClass="entr" presetSubtype="4"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wipe(down)">
                                      <p:cBhvr>
                                        <p:cTn id="18" dur="500"/>
                                        <p:tgtEl>
                                          <p:spTgt spid="2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500"/>
                                        <p:tgtEl>
                                          <p:spTgt spid="39"/>
                                        </p:tgtEl>
                                      </p:cBhvr>
                                    </p:animEffect>
                                  </p:childTnLst>
                                </p:cTn>
                              </p:par>
                              <p:par>
                                <p:cTn id="22" presetID="22" presetClass="entr" presetSubtype="4" fill="hold" nodeType="with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wipe(down)">
                                      <p:cBhvr>
                                        <p:cTn id="24" dur="500"/>
                                        <p:tgtEl>
                                          <p:spTgt spid="4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500"/>
                                        <p:tgtEl>
                                          <p:spTgt spid="42"/>
                                        </p:tgtEl>
                                      </p:cBhvr>
                                    </p:animEffect>
                                  </p:childTnLst>
                                </p:cTn>
                              </p:par>
                              <p:par>
                                <p:cTn id="28" presetID="22" presetClass="entr" presetSubtype="4" fill="hold" nodeType="withEffect">
                                  <p:stCondLst>
                                    <p:cond delay="0"/>
                                  </p:stCondLst>
                                  <p:childTnLst>
                                    <p:set>
                                      <p:cBhvr>
                                        <p:cTn id="29" dur="1" fill="hold">
                                          <p:stCondLst>
                                            <p:cond delay="0"/>
                                          </p:stCondLst>
                                        </p:cTn>
                                        <p:tgtEl>
                                          <p:spTgt spid="47"/>
                                        </p:tgtEl>
                                        <p:attrNameLst>
                                          <p:attrName>style.visibility</p:attrName>
                                        </p:attrNameLst>
                                      </p:cBhvr>
                                      <p:to>
                                        <p:strVal val="visible"/>
                                      </p:to>
                                    </p:set>
                                    <p:animEffect transition="in" filter="wipe(down)">
                                      <p:cBhvr>
                                        <p:cTn id="30" dur="500"/>
                                        <p:tgtEl>
                                          <p:spTgt spid="4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fade">
                                      <p:cBhvr>
                                        <p:cTn id="33" dur="500"/>
                                        <p:tgtEl>
                                          <p:spTgt spid="43"/>
                                        </p:tgtEl>
                                      </p:cBhvr>
                                    </p:animEffect>
                                  </p:childTnLst>
                                </p:cTn>
                              </p:par>
                              <p:par>
                                <p:cTn id="34" presetID="22" presetClass="entr" presetSubtype="4" fill="hold"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wipe(down)">
                                      <p:cBhvr>
                                        <p:cTn id="36" dur="500"/>
                                        <p:tgtEl>
                                          <p:spTgt spid="3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fade">
                                      <p:cBhvr>
                                        <p:cTn id="39" dur="500"/>
                                        <p:tgtEl>
                                          <p:spTgt spid="40"/>
                                        </p:tgtEl>
                                      </p:cBhvr>
                                    </p:animEffect>
                                  </p:childTnLst>
                                </p:cTn>
                              </p:par>
                              <p:par>
                                <p:cTn id="40" presetID="22" presetClass="entr" presetSubtype="4" fill="hold" nodeType="with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wipe(down)">
                                      <p:cBhvr>
                                        <p:cTn id="42" dur="500"/>
                                        <p:tgtEl>
                                          <p:spTgt spid="35"/>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41"/>
                                        </p:tgtEl>
                                        <p:attrNameLst>
                                          <p:attrName>style.visibility</p:attrName>
                                        </p:attrNameLst>
                                      </p:cBhvr>
                                      <p:to>
                                        <p:strVal val="visible"/>
                                      </p:to>
                                    </p:set>
                                    <p:animEffect transition="in" filter="fade">
                                      <p:cBhvr>
                                        <p:cTn id="45" dur="500"/>
                                        <p:tgtEl>
                                          <p:spTgt spid="41"/>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500"/>
                                        <p:tgtEl>
                                          <p:spTgt spid="2"/>
                                        </p:tgtEl>
                                      </p:cBhvr>
                                    </p:animEffect>
                                  </p:childTnLst>
                                </p:cTn>
                              </p:par>
                              <p:par>
                                <p:cTn id="49" presetID="22" presetClass="entr" presetSubtype="4" fill="hold" nodeType="with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wipe(down)">
                                      <p:cBhvr>
                                        <p:cTn id="5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8" grpId="0" animBg="1"/>
      <p:bldP spid="39" grpId="0" animBg="1"/>
      <p:bldP spid="40" grpId="0" animBg="1"/>
      <p:bldP spid="41" grpId="0" animBg="1"/>
      <p:bldP spid="42" grpId="0" animBg="1"/>
      <p:bldP spid="43" grpId="0" animBg="1"/>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Εικόνα 8">
            <a:extLst>
              <a:ext uri="{FF2B5EF4-FFF2-40B4-BE49-F238E27FC236}">
                <a16:creationId xmlns:a16="http://schemas.microsoft.com/office/drawing/2014/main" id="{5145327B-3F0B-A0D1-788A-F05B4930E6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472" y="1415512"/>
            <a:ext cx="1984341" cy="1913831"/>
          </a:xfrm>
          <a:prstGeom prst="rect">
            <a:avLst/>
          </a:prstGeom>
        </p:spPr>
      </p:pic>
      <p:sp>
        <p:nvSpPr>
          <p:cNvPr id="2" name="TextBox 1">
            <a:extLst>
              <a:ext uri="{FF2B5EF4-FFF2-40B4-BE49-F238E27FC236}">
                <a16:creationId xmlns:a16="http://schemas.microsoft.com/office/drawing/2014/main" id="{D7789D3F-A583-08E1-8A9A-B583914AE8C6}"/>
              </a:ext>
            </a:extLst>
          </p:cNvPr>
          <p:cNvSpPr txBox="1"/>
          <p:nvPr/>
        </p:nvSpPr>
        <p:spPr>
          <a:xfrm>
            <a:off x="9152317" y="242932"/>
            <a:ext cx="2012089" cy="707886"/>
          </a:xfrm>
          <a:prstGeom prst="rect">
            <a:avLst/>
          </a:prstGeom>
          <a:noFill/>
        </p:spPr>
        <p:txBody>
          <a:bodyPr wrap="none" rtlCol="0">
            <a:spAutoFit/>
          </a:bodyPr>
          <a:lstStyle>
            <a:defPPr>
              <a:defRPr lang="el-GR"/>
            </a:defPPr>
            <a:lvl1pPr algn="ctr">
              <a:defRPr sz="1400" i="1"/>
            </a:lvl1pPr>
          </a:lstStyle>
          <a:p>
            <a:pPr algn="r"/>
            <a:r>
              <a:rPr lang="en-US" sz="2400" b="1" dirty="0">
                <a:latin typeface="Calibri" panose="020F0502020204030204" pitchFamily="34" charset="0"/>
                <a:cs typeface="Times New Roman" panose="02020603050405020304" pitchFamily="18" charset="0"/>
              </a:rPr>
              <a:t>Collaborators</a:t>
            </a:r>
          </a:p>
          <a:p>
            <a:pPr algn="l"/>
            <a:r>
              <a:rPr lang="en-US" sz="1600" b="1" dirty="0">
                <a:latin typeface="Calibri" panose="020F0502020204030204" pitchFamily="34" charset="0"/>
                <a:cs typeface="Times New Roman" panose="02020603050405020304" pitchFamily="18" charset="0"/>
              </a:rPr>
              <a:t>7 Greek | 1 Bulgarian</a:t>
            </a:r>
            <a:endParaRPr lang="el-GR" sz="1600" b="1" dirty="0">
              <a:latin typeface="Calibri" panose="020F0502020204030204" pitchFamily="34" charset="0"/>
              <a:cs typeface="Times New Roman" panose="02020603050405020304" pitchFamily="18" charset="0"/>
            </a:endParaRPr>
          </a:p>
        </p:txBody>
      </p:sp>
      <p:cxnSp>
        <p:nvCxnSpPr>
          <p:cNvPr id="4" name="Ευθεία γραμμή σύνδεσης 3">
            <a:extLst>
              <a:ext uri="{FF2B5EF4-FFF2-40B4-BE49-F238E27FC236}">
                <a16:creationId xmlns:a16="http://schemas.microsoft.com/office/drawing/2014/main" id="{B3DA0242-40B1-407C-A89E-26490F96BAC8}"/>
              </a:ext>
            </a:extLst>
          </p:cNvPr>
          <p:cNvCxnSpPr>
            <a:cxnSpLocks/>
          </p:cNvCxnSpPr>
          <p:nvPr/>
        </p:nvCxnSpPr>
        <p:spPr>
          <a:xfrm>
            <a:off x="10479219" y="1081158"/>
            <a:ext cx="592483" cy="0"/>
          </a:xfrm>
          <a:prstGeom prst="line">
            <a:avLst/>
          </a:prstGeom>
          <a:ln w="381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6" name="Εικόνα 5">
            <a:extLst>
              <a:ext uri="{FF2B5EF4-FFF2-40B4-BE49-F238E27FC236}">
                <a16:creationId xmlns:a16="http://schemas.microsoft.com/office/drawing/2014/main" id="{DD316888-B0C5-F276-E0C5-51EA16DB28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0845" y="1415512"/>
            <a:ext cx="2093140" cy="1913831"/>
          </a:xfrm>
          <a:prstGeom prst="rect">
            <a:avLst/>
          </a:prstGeom>
        </p:spPr>
      </p:pic>
      <p:pic>
        <p:nvPicPr>
          <p:cNvPr id="8" name="Εικόνα 7">
            <a:extLst>
              <a:ext uri="{FF2B5EF4-FFF2-40B4-BE49-F238E27FC236}">
                <a16:creationId xmlns:a16="http://schemas.microsoft.com/office/drawing/2014/main" id="{5DEF3688-BAE7-AB4B-769B-8250E71905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5472" y="4065387"/>
            <a:ext cx="1995499" cy="1907029"/>
          </a:xfrm>
          <a:prstGeom prst="rect">
            <a:avLst/>
          </a:prstGeom>
        </p:spPr>
      </p:pic>
      <p:pic>
        <p:nvPicPr>
          <p:cNvPr id="11" name="Εικόνα 10">
            <a:extLst>
              <a:ext uri="{FF2B5EF4-FFF2-40B4-BE49-F238E27FC236}">
                <a16:creationId xmlns:a16="http://schemas.microsoft.com/office/drawing/2014/main" id="{9207EAB5-424E-C8E4-9409-54A44300FC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69087" y="1415513"/>
            <a:ext cx="2007441" cy="1913830"/>
          </a:xfrm>
          <a:prstGeom prst="rect">
            <a:avLst/>
          </a:prstGeom>
        </p:spPr>
      </p:pic>
      <p:sp>
        <p:nvSpPr>
          <p:cNvPr id="12" name="Ορθογώνιο 11">
            <a:extLst>
              <a:ext uri="{FF2B5EF4-FFF2-40B4-BE49-F238E27FC236}">
                <a16:creationId xmlns:a16="http://schemas.microsoft.com/office/drawing/2014/main" id="{ACE454B4-999F-1969-BB23-6F4034E40FAF}"/>
              </a:ext>
            </a:extLst>
          </p:cNvPr>
          <p:cNvSpPr/>
          <p:nvPr/>
        </p:nvSpPr>
        <p:spPr>
          <a:xfrm>
            <a:off x="9069086" y="4109985"/>
            <a:ext cx="2007441" cy="1882579"/>
          </a:xfrm>
          <a:prstGeom prst="rect">
            <a:avLst/>
          </a:prstGeom>
          <a:blipFill>
            <a:blip r:embed="rId6">
              <a:extLst>
                <a:ext uri="{28A0092B-C50C-407E-A947-70E740481C1C}">
                  <a14:useLocalDpi xmlns:a14="http://schemas.microsoft.com/office/drawing/2010/main" val="0"/>
                </a:ext>
              </a:extLst>
            </a:blip>
            <a:srcRect/>
            <a:stretch>
              <a:fillRect l="-5000" r="-5000"/>
            </a:stretch>
          </a:blipFill>
          <a:ln>
            <a:solidFill>
              <a:schemeClr val="tx1"/>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pic>
        <p:nvPicPr>
          <p:cNvPr id="13" name="Εικόνα 12">
            <a:extLst>
              <a:ext uri="{FF2B5EF4-FFF2-40B4-BE49-F238E27FC236}">
                <a16:creationId xmlns:a16="http://schemas.microsoft.com/office/drawing/2014/main" id="{6882A684-BB43-F0FA-134F-2AB8071C52F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50228" y="1415512"/>
            <a:ext cx="2017282" cy="1913831"/>
          </a:xfrm>
          <a:prstGeom prst="rect">
            <a:avLst/>
          </a:prstGeom>
        </p:spPr>
      </p:pic>
      <p:pic>
        <p:nvPicPr>
          <p:cNvPr id="14" name="Εικόνα 13">
            <a:extLst>
              <a:ext uri="{FF2B5EF4-FFF2-40B4-BE49-F238E27FC236}">
                <a16:creationId xmlns:a16="http://schemas.microsoft.com/office/drawing/2014/main" id="{72B204DE-A5A3-CC16-01E8-BFAE374B4DA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80174" y="4084380"/>
            <a:ext cx="1984341" cy="1908184"/>
          </a:xfrm>
          <a:prstGeom prst="rect">
            <a:avLst/>
          </a:prstGeom>
        </p:spPr>
      </p:pic>
      <p:pic>
        <p:nvPicPr>
          <p:cNvPr id="27" name="Εικόνα 26">
            <a:extLst>
              <a:ext uri="{FF2B5EF4-FFF2-40B4-BE49-F238E27FC236}">
                <a16:creationId xmlns:a16="http://schemas.microsoft.com/office/drawing/2014/main" id="{25D13E1A-BDC5-177A-CFFC-F7E8BAE4529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39071" y="3360214"/>
            <a:ext cx="2093140" cy="474733"/>
          </a:xfrm>
          <a:prstGeom prst="rect">
            <a:avLst/>
          </a:prstGeom>
        </p:spPr>
      </p:pic>
      <p:pic>
        <p:nvPicPr>
          <p:cNvPr id="28" name="Εικόνα 27">
            <a:extLst>
              <a:ext uri="{FF2B5EF4-FFF2-40B4-BE49-F238E27FC236}">
                <a16:creationId xmlns:a16="http://schemas.microsoft.com/office/drawing/2014/main" id="{64E587B9-2588-D167-2656-27E4F80F9974}"/>
              </a:ext>
            </a:extLst>
          </p:cNvPr>
          <p:cNvPicPr>
            <a:picLocks noChangeAspect="1"/>
          </p:cNvPicPr>
          <p:nvPr/>
        </p:nvPicPr>
        <p:blipFill>
          <a:blip r:embed="rId10"/>
          <a:stretch>
            <a:fillRect/>
          </a:stretch>
        </p:blipFill>
        <p:spPr>
          <a:xfrm>
            <a:off x="4197875" y="5992564"/>
            <a:ext cx="1175531" cy="648163"/>
          </a:xfrm>
          <a:prstGeom prst="rect">
            <a:avLst/>
          </a:prstGeom>
        </p:spPr>
      </p:pic>
      <p:pic>
        <p:nvPicPr>
          <p:cNvPr id="30" name="Εικόνα 29">
            <a:extLst>
              <a:ext uri="{FF2B5EF4-FFF2-40B4-BE49-F238E27FC236}">
                <a16:creationId xmlns:a16="http://schemas.microsoft.com/office/drawing/2014/main" id="{E8BBAC56-F9D0-CBFF-DAF9-2932E59EB41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50229" y="3359805"/>
            <a:ext cx="2002616" cy="554057"/>
          </a:xfrm>
          <a:prstGeom prst="rect">
            <a:avLst/>
          </a:prstGeom>
        </p:spPr>
      </p:pic>
      <p:pic>
        <p:nvPicPr>
          <p:cNvPr id="31" name="Εικόνα 30">
            <a:extLst>
              <a:ext uri="{FF2B5EF4-FFF2-40B4-BE49-F238E27FC236}">
                <a16:creationId xmlns:a16="http://schemas.microsoft.com/office/drawing/2014/main" id="{C8DF94A5-45CB-A46A-3F4C-F3EF060669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069086" y="3359804"/>
            <a:ext cx="2002616" cy="554057"/>
          </a:xfrm>
          <a:prstGeom prst="rect">
            <a:avLst/>
          </a:prstGeom>
        </p:spPr>
      </p:pic>
      <p:pic>
        <p:nvPicPr>
          <p:cNvPr id="32" name="Εικόνα 31">
            <a:extLst>
              <a:ext uri="{FF2B5EF4-FFF2-40B4-BE49-F238E27FC236}">
                <a16:creationId xmlns:a16="http://schemas.microsoft.com/office/drawing/2014/main" id="{60CE58C9-0362-90FC-84FD-1D1E01E5DEF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47524" y="3329343"/>
            <a:ext cx="849433" cy="600683"/>
          </a:xfrm>
          <a:prstGeom prst="rect">
            <a:avLst/>
          </a:prstGeom>
        </p:spPr>
      </p:pic>
      <p:pic>
        <p:nvPicPr>
          <p:cNvPr id="34" name="Εικόνα 33">
            <a:extLst>
              <a:ext uri="{FF2B5EF4-FFF2-40B4-BE49-F238E27FC236}">
                <a16:creationId xmlns:a16="http://schemas.microsoft.com/office/drawing/2014/main" id="{374EF26D-809D-EF82-50B2-78337A43F6E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450228" y="4085535"/>
            <a:ext cx="1984341" cy="1907029"/>
          </a:xfrm>
          <a:prstGeom prst="rect">
            <a:avLst/>
          </a:prstGeom>
        </p:spPr>
      </p:pic>
      <p:pic>
        <p:nvPicPr>
          <p:cNvPr id="35" name="Εικόνα 34">
            <a:extLst>
              <a:ext uri="{FF2B5EF4-FFF2-40B4-BE49-F238E27FC236}">
                <a16:creationId xmlns:a16="http://schemas.microsoft.com/office/drawing/2014/main" id="{EA0468A2-EB20-9132-950F-A2D0C16025F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484476" y="5992564"/>
            <a:ext cx="1175531" cy="614215"/>
          </a:xfrm>
          <a:prstGeom prst="rect">
            <a:avLst/>
          </a:prstGeom>
        </p:spPr>
      </p:pic>
      <p:pic>
        <p:nvPicPr>
          <p:cNvPr id="37" name="Εικόνα 36">
            <a:extLst>
              <a:ext uri="{FF2B5EF4-FFF2-40B4-BE49-F238E27FC236}">
                <a16:creationId xmlns:a16="http://schemas.microsoft.com/office/drawing/2014/main" id="{E3805D63-D2EF-B5F1-CC78-668A80BDA55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871103" y="6001237"/>
            <a:ext cx="1175530" cy="639489"/>
          </a:xfrm>
          <a:prstGeom prst="rect">
            <a:avLst/>
          </a:prstGeom>
        </p:spPr>
      </p:pic>
      <p:pic>
        <p:nvPicPr>
          <p:cNvPr id="38" name="Εικόνα 37">
            <a:extLst>
              <a:ext uri="{FF2B5EF4-FFF2-40B4-BE49-F238E27FC236}">
                <a16:creationId xmlns:a16="http://schemas.microsoft.com/office/drawing/2014/main" id="{7ADC0C9A-5B28-36AA-BC9E-870D2D870D4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251967" y="6024379"/>
            <a:ext cx="1638438" cy="582400"/>
          </a:xfrm>
          <a:prstGeom prst="rect">
            <a:avLst/>
          </a:prstGeom>
        </p:spPr>
      </p:pic>
      <p:pic>
        <p:nvPicPr>
          <p:cNvPr id="18" name="Εικόνα 17">
            <a:extLst>
              <a:ext uri="{FF2B5EF4-FFF2-40B4-BE49-F238E27FC236}">
                <a16:creationId xmlns:a16="http://schemas.microsoft.com/office/drawing/2014/main" id="{C341D3A2-B062-223B-8CA1-025FCD492D1F}"/>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27594" y="249420"/>
            <a:ext cx="1044648" cy="703581"/>
          </a:xfrm>
          <a:prstGeom prst="rect">
            <a:avLst/>
          </a:prstGeom>
        </p:spPr>
      </p:pic>
      <p:pic>
        <p:nvPicPr>
          <p:cNvPr id="5" name="Εικόνα 4">
            <a:extLst>
              <a:ext uri="{FF2B5EF4-FFF2-40B4-BE49-F238E27FC236}">
                <a16:creationId xmlns:a16="http://schemas.microsoft.com/office/drawing/2014/main" id="{EDB54B3D-48FE-C207-3E68-96E52DE0B34B}"/>
              </a:ext>
            </a:extLst>
          </p:cNvPr>
          <p:cNvPicPr>
            <a:picLocks noChangeAspect="1"/>
          </p:cNvPicPr>
          <p:nvPr/>
        </p:nvPicPr>
        <p:blipFill>
          <a:blip r:embed="rId18"/>
          <a:stretch>
            <a:fillRect/>
          </a:stretch>
        </p:blipFill>
        <p:spPr>
          <a:xfrm>
            <a:off x="4740828" y="295674"/>
            <a:ext cx="2710344" cy="619662"/>
          </a:xfrm>
          <a:prstGeom prst="rect">
            <a:avLst/>
          </a:prstGeom>
        </p:spPr>
      </p:pic>
    </p:spTree>
    <p:extLst>
      <p:ext uri="{BB962C8B-B14F-4D97-AF65-F5344CB8AC3E}">
        <p14:creationId xmlns:p14="http://schemas.microsoft.com/office/powerpoint/2010/main" val="32964504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2215</TotalTime>
  <Words>1247</Words>
  <Application>Microsoft Office PowerPoint</Application>
  <PresentationFormat>Ευρεία οθόνη</PresentationFormat>
  <Paragraphs>313</Paragraphs>
  <Slides>16</Slides>
  <Notes>5</Notes>
  <HiddenSlides>0</HiddenSlides>
  <MMClips>0</MMClips>
  <ScaleCrop>false</ScaleCrop>
  <HeadingPairs>
    <vt:vector size="6" baseType="variant">
      <vt:variant>
        <vt:lpstr>Γραμματοσειρές που χρησιμοποιούνται</vt:lpstr>
      </vt:variant>
      <vt:variant>
        <vt:i4>3</vt:i4>
      </vt:variant>
      <vt:variant>
        <vt:lpstr>Θέμα</vt:lpstr>
      </vt:variant>
      <vt:variant>
        <vt:i4>1</vt:i4>
      </vt:variant>
      <vt:variant>
        <vt:lpstr>Τίτλοι διαφανειών</vt:lpstr>
      </vt:variant>
      <vt:variant>
        <vt:i4>16</vt:i4>
      </vt:variant>
    </vt:vector>
  </HeadingPairs>
  <TitlesOfParts>
    <vt:vector size="20" baseType="lpstr">
      <vt:lpstr>Arial</vt:lpstr>
      <vt:lpstr>Calibri</vt:lpstr>
      <vt:lpstr>Calibri Light</vt:lpstr>
      <vt:lpstr>Θέμα του Office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Poros</dc:creator>
  <cp:lastModifiedBy>xristina kalatha</cp:lastModifiedBy>
  <cp:revision>186</cp:revision>
  <dcterms:created xsi:type="dcterms:W3CDTF">2022-03-31T09:46:50Z</dcterms:created>
  <dcterms:modified xsi:type="dcterms:W3CDTF">2022-10-20T00:20:40Z</dcterms:modified>
</cp:coreProperties>
</file>